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emf" ContentType="image/x-emf"/>
  <Default Extension="wmf" ContentType="image/x-wmf"/>
  <Default Extension="pct" ContentType="image/pct"/>
  <Default Extension="pcx" ContentType="image/pcx"/>
  <Default Extension="tga" ContentType="image/tga"/>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Default Extension="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p14="http://schemas.microsoft.com/office/powerpoint/2010/main" xmlns:r="http://schemas.openxmlformats.org/officeDocument/2006/relationships" xmlns:a="http://schemas.openxmlformats.org/drawingml/2006/main">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10080625" cy="7559675"/>
  <p:notesSz cx="7772400" cy="10058400"/>
  <p:defaultTextStyle>
    <a:lvl1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1pPr>
    <a:lvl2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2pPr>
    <a:lvl3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3pPr>
    <a:lvl4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4pPr>
    <a:lvl5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5pPr>
    <a:lvl6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6pPr>
    <a:lvl7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7pPr>
    <a:lvl8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8pPr>
    <a:lvl9pPr marL="0" marR="0" indent="0" algn="l" defTabSz="914400">
      <a:lnSpc>
        <a:spcPct val="100000"/>
      </a:lnSpc>
      <a:spcBef>
        <a:spcPts val="0"/>
      </a:spcBef>
      <a:spcAft>
        <a:spcPts val="0"/>
      </a:spcAft>
      <a:buNone/>
      <a:tabLst/>
      <a:defRPr sz="1800" b="0" i="0" u="none" strike="noStrike" kern="1" spc="0" baseline="0">
        <a:solidFill>
          <a:schemeClr val="tx1"/>
        </a:solidFill>
        <a:effectLst/>
        <a:txBgFill val="auto"/>
        <a:latin typeface="Arial" pitchFamily="2" charset="0"/>
        <a:ea typeface="DejaVu Sans" pitchFamily="1" charset="0"/>
        <a:cs typeface="DejaVu Sans" pitchFamily="1" charset="0"/>
      </a:defRPr>
    </a:lvl9pPr>
  </p:defaultTextStyle>
</p:presentation>
</file>

<file path=ppt/presProps.xml><?xml version="1.0" encoding="utf-8"?>
<p:presentationPr xmlns:p="http://schemas.openxmlformats.org/presentationml/2006/main" xmlns:p14="http://schemas.microsoft.com/office/powerpoint/2010/main" xmlns:r="http://schemas.openxmlformats.org/officeDocument/2006/relationships" xmlns:a="http://schemas.openxmlformats.org/drawingml/2006/main">
  <p:showPr showNarration="1">
    <p:penClr>
      <a:srgbClr val="0000FF"/>
    </p:penClr>
  </p:showPr>
  <p:extLst>
    <p:ext uri="smNativeData">
      <pr:smAppRevision xmlns:pr="smNativeData" dt="1531625156" val="933" rev64="64" revOS="3"/>
      <pr:smFileRevision xmlns:pr="smNativeData" dt="1531625156" val="0"/>
      <pr:guideOptions xmlns:pr="smNativeData" dt="1531625156" snapToGrid="1" snapToBorders="1" snapToGuides="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p14="http://schemas.microsoft.com/office/powerpoint/2010/main" xmlns:r="http://schemas.openxmlformats.org/officeDocument/2006/relationships" xmlns:a="http://schemas.openxmlformats.org/drawingml/2006/main">
  <p:slideViewPr>
    <p:cSldViewPr snapToObjects="1" showGuides="1">
      <p:cViewPr varScale="1">
        <p:scale>
          <a:sx n="91" d="100"/>
          <a:sy n="91" d="100"/>
        </p:scale>
        <p:origin x="1710" y="232"/>
      </p:cViewPr>
    </p:cSldViewPr>
  </p:slideViewPr>
  <p:outlineViewPr>
    <p:cViewPr>
      <p:scale>
        <a:sx n="33" d="100"/>
        <a:sy n="33" d="100"/>
      </p:scale>
      <p:origin x="0" y="0"/>
    </p:cViewPr>
  </p:outlineViewPr>
  <p:sorterViewPr>
    <p:cViewPr>
      <p:scale>
        <a:sx n="7" d="100"/>
        <a:sy n="7" d="100"/>
      </p:scale>
      <p:origin x="0" y="0"/>
    </p:cViewPr>
  </p:sorterViewPr>
  <p:notesViewPr>
    <p:cSldViewPr snapToObjects="1" showGuides="1">
      <p:cViewPr>
        <p:scale>
          <a:sx n="91" d="100"/>
          <a:sy n="91" d="100"/>
        </p:scale>
        <p:origin x="1710" y="232"/>
      </p:cViewPr>
      <p:guideLst x="0" y="0">
        <p:guide orient="horz" pos="3168"/>
        <p:guide pos="2448"/>
      </p:guideLst>
    </p:cSldViewPr>
  </p:notesViewPr>
  <p:gridSpacing cx="71755" cy="71755"/>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s>
</file>

<file path=ppt/notesMasters/_rels/notesMaster1.xml.rels><?xml version="1.0" encoding="UTF-8" standalone="yes" ?>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p14="http://schemas.microsoft.com/office/powerpoint/2010/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BIAwAAtAQAAIcsAADnGwAAEAAAACYAAAAIAAAAvQ8AAAAAAAA="/>
              </a:ext>
            </a:extLst>
          </p:cNvSpPr>
          <p:nvPr>
            <p:ph type="sldImg"/>
          </p:nvPr>
        </p:nvSpPr>
        <p:spPr>
          <a:xfrm>
            <a:off x="533400" y="764540"/>
            <a:ext cx="6704965" cy="3771265"/>
          </a:xfrm>
          <a:prstGeom prst="rect">
            <a:avLst/>
          </a:prstGeom>
        </p:spPr>
        <p:txBody>
          <a:bodyPr vert="horz" wrap="square" lIns="0" tIns="0" rIns="0" bIns="0" numCol="1" anchor="ctr">
            <a:prstTxWarp prst="textNoShape">
              <a:avLst/>
            </a:prstTxWarp>
          </a:bodyPr>
          <a:lstStyle/>
          <a:p>
            <a:pPr/>
            <a:r>
              <a:rPr lang="en-us">
                <a:solidFill>
                  <a:srgbClr val="000000"/>
                </a:solidFill>
              </a:rPr>
              <a:t>Click to move the slide</a:t>
            </a: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DIBAAAZB0AAAcrAAA7OQAAEAAAACYAAAAIAAAAPQ8AAAAAAAA="/>
              </a:ext>
            </a:extLst>
          </p:cNvSpPr>
          <p:nvPr>
            <p:ph type="body"/>
          </p:nvPr>
        </p:nvSpPr>
        <p:spPr>
          <a:xfrm>
            <a:off x="777240" y="4777740"/>
            <a:ext cx="6217285" cy="4525645"/>
          </a:xfrm>
          <a:prstGeom prst="rect">
            <a:avLst/>
          </a:prstGeom>
        </p:spPr>
        <p:txBody>
          <a:bodyPr vert="horz" wrap="square" lIns="0" tIns="0" rIns="0" bIns="0" numCol="1" anchor="t">
            <a:prstTxWarp prst="textNoShape">
              <a:avLst/>
            </a:prstTxWarp>
          </a:bodyPr>
          <a:lstStyle/>
          <a:p>
            <a:pPr/>
            <a:r>
              <a:rPr lang="en-us" sz="2000"/>
              <a:t>Click to edit the notes format</a:t>
            </a:r>
            <a:endParaRPr lang="en-us" sz="2000"/>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AAAAAAAAMAUAAAXAwAAEAAAACYAAAAIAAAAPQ8AAAAAAAA="/>
              </a:ext>
            </a:extLst>
          </p:cNvSpPr>
          <p:nvPr>
            <p:ph type="hdr"/>
          </p:nvPr>
        </p:nvSpPr>
        <p:spPr>
          <a:xfrm>
            <a:off x="0" y="0"/>
            <a:ext cx="3373120" cy="502285"/>
          </a:xfrm>
          <a:prstGeom prst="rect">
            <a:avLst/>
          </a:prstGeom>
        </p:spPr>
        <p:txBody>
          <a:bodyPr vert="horz" wrap="square" lIns="0" tIns="0" rIns="0" bIns="0" numCol="1" anchor="t">
            <a:prstTxWarp prst="textNoShape">
              <a:avLst/>
            </a:prstTxWarp>
          </a:bodyPr>
          <a:lstStyle/>
          <a:p>
            <a:pPr/>
            <a:r>
              <a:rPr lang="en-us" sz="1400">
                <a:latin typeface="Times New Roman" pitchFamily="1" charset="0"/>
                <a:ea typeface="DejaVu Sans" pitchFamily="1" charset="0"/>
                <a:cs typeface="DejaVu Sans" pitchFamily="1" charset="0"/>
              </a:rPr>
              <a:t>&lt;header&gt;</a:t>
            </a:r>
            <a:endParaRPr lang="en-us" sz="1400">
              <a:latin typeface="Times New Roman" pitchFamily="1" charset="0"/>
              <a:ea typeface="DejaVu Sans" pitchFamily="1" charset="0"/>
              <a:cs typeface="DejaVu Sans" pitchFamily="1" charset="0"/>
            </a:endParaRPr>
          </a:p>
        </p:txBody>
      </p:sp>
      <p:sp>
        <p:nvSpPr>
          <p:cNvPr id="5" name="PlaceHolder 4"/>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QGwAAAAAAAM8vAAAXAwAAEAAAACYAAAAIAAAAPQ8AAAAAAAA="/>
              </a:ext>
            </a:extLst>
          </p:cNvSpPr>
          <p:nvPr>
            <p:ph type="dt"/>
          </p:nvPr>
        </p:nvSpPr>
        <p:spPr>
          <a:xfrm>
            <a:off x="4399280" y="0"/>
            <a:ext cx="3372485" cy="502285"/>
          </a:xfrm>
          <a:prstGeom prst="rect">
            <a:avLst/>
          </a:prstGeom>
        </p:spPr>
        <p:txBody>
          <a:bodyPr vert="horz" wrap="square" lIns="0" tIns="0" rIns="0" bIns="0" numCol="1" anchor="t">
            <a:prstTxWarp prst="textNoShape">
              <a:avLst/>
            </a:prstTxWarp>
          </a:bodyPr>
          <a:lstStyle/>
          <a:p>
            <a:pPr algn="r"/>
            <a:r>
              <a:rPr lang="en-us" sz="1400">
                <a:latin typeface="Times New Roman" pitchFamily="1" charset="0"/>
                <a:ea typeface="DejaVu Sans" pitchFamily="1" charset="0"/>
                <a:cs typeface="DejaVu Sans" pitchFamily="1" charset="0"/>
              </a:rPr>
              <a:t>&lt;date/time&gt;</a:t>
            </a:r>
            <a:endParaRPr lang="en-us" sz="1400">
              <a:latin typeface="Times New Roman" pitchFamily="1" charset="0"/>
              <a:ea typeface="DejaVu Sans" pitchFamily="1" charset="0"/>
              <a:cs typeface="DejaVu Sans" pitchFamily="1" charset="0"/>
            </a:endParaRPr>
          </a:p>
        </p:txBody>
      </p:sp>
      <p:sp>
        <p:nvSpPr>
          <p:cNvPr id="6" name="PlaceHolder 5"/>
          <p:cNvSpPr>
            <a:spLocks noGrp="1" noChangeArrowheads="1"/>
            <a:extLst>
              <a:ext uri="smNativeData">
                <pr:smNativeData xmlns:pr="smNativeData" val="SMDATA_13_xL5KWxMAAAAlAAAAZAAAAA0AAAAAAAAAAAAAAAAAAAAAA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AAAyDoAAMAUAADfPQAAEAAAACYAAAAIAAAAvQ8AAAAAAAA="/>
              </a:ext>
            </a:extLst>
          </p:cNvSpPr>
          <p:nvPr>
            <p:ph type="ftr"/>
          </p:nvPr>
        </p:nvSpPr>
        <p:spPr>
          <a:xfrm>
            <a:off x="0" y="9555480"/>
            <a:ext cx="3373120" cy="502285"/>
          </a:xfrm>
          <a:prstGeom prst="rect">
            <a:avLst/>
          </a:prstGeom>
        </p:spPr>
        <p:txBody>
          <a:bodyPr vert="horz" wrap="square" lIns="0" tIns="0" rIns="0" bIns="0" numCol="1" anchor="b">
            <a:prstTxWarp prst="textNoShape">
              <a:avLst/>
            </a:prstTxWarp>
          </a:bodyPr>
          <a:lstStyle/>
          <a:p>
            <a:pPr/>
            <a:r>
              <a:rPr lang="en-us" sz="1400">
                <a:latin typeface="Times New Roman" pitchFamily="1" charset="0"/>
                <a:ea typeface="DejaVu Sans" pitchFamily="1" charset="0"/>
                <a:cs typeface="DejaVu Sans" pitchFamily="1" charset="0"/>
              </a:rPr>
              <a:t>&lt;footer&gt;</a:t>
            </a:r>
            <a:endParaRPr lang="en-us" sz="1400">
              <a:latin typeface="Times New Roman" pitchFamily="1" charset="0"/>
              <a:ea typeface="DejaVu Sans" pitchFamily="1" charset="0"/>
              <a:cs typeface="DejaVu Sans" pitchFamily="1" charset="0"/>
            </a:endParaRPr>
          </a:p>
        </p:txBody>
      </p:sp>
      <p:sp>
        <p:nvSpPr>
          <p:cNvPr id="7" name="PlaceHolder 6"/>
          <p:cNvSpPr>
            <a:spLocks noGrp="1" noChangeArrowheads="1"/>
            <a:extLst>
              <a:ext uri="smNativeData">
                <pr:smNativeData xmlns:pr="smNativeData" val="SMDATA_13_xL5KWxMAAAAlAAAAZAAAAA0AAAAAAAAAAAAAAAAAAAAAA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QGwAAyDoAAM8vAADfPQAAEAAAACYAAAAIAAAAvQ8AAAAAAAA="/>
              </a:ext>
            </a:extLst>
          </p:cNvSpPr>
          <p:nvPr>
            <p:ph type="sldNum"/>
          </p:nvPr>
        </p:nvSpPr>
        <p:spPr>
          <a:xfrm>
            <a:off x="4399280" y="9555480"/>
            <a:ext cx="3372485" cy="502285"/>
          </a:xfrm>
          <a:prstGeom prst="rect">
            <a:avLst/>
          </a:prstGeom>
        </p:spPr>
        <p:txBody>
          <a:bodyPr vert="horz" wrap="square" lIns="0" tIns="0" rIns="0" bIns="0" numCol="1" anchor="b">
            <a:prstTxWarp prst="textNoShape">
              <a:avLst/>
            </a:prstTxWarp>
          </a:bodyPr>
          <a:lstStyle/>
          <a:p>
            <a:pPr/>
            <a:fld id="{46BD8693-DDAB-E870-E505-2B25C84B137E}" type="slidenum">
              <a:rPr lang="en-us" sz="1400">
                <a:latin typeface="Times New Roman" pitchFamily="1" charset="0"/>
                <a:ea typeface="DejaVu Sans" pitchFamily="1" charset="0"/>
                <a:cs typeface="DejaVu Sans" pitchFamily="1" charset="0"/>
              </a:rPr>
              <a:t/>
            </a:fld>
            <a:endParaRPr lang="en-us" sz="1400">
              <a:latin typeface="Times New Roman" pitchFamily="1" charset="0"/>
              <a:ea typeface="DejaVu Sans" pitchFamily="1" charset="0"/>
              <a:cs typeface="DejaVu Sans" pitchFamily="1" charset="0"/>
            </a:endParaRPr>
          </a:p>
        </p:txBody>
      </p:sp>
    </p:spTree>
  </p:cSld>
  <p:clrMap bg1="lt1" tx1="dk1" bg2="lt2" tx2="dk2" accent1="accent1" accent2="accent2" accent3="accent3" accent4="accent4" accent5="accent5" accent6="accent6" hlink="hlink" folHlink="folHlink"/>
  <p:hf sldNum="0" hdr="0" ftr="0" dt="0"/>
</p:notesMaster>
</file>

<file path=ppt/notesSlides/_rels/notesSlide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AwPAAAEAAAACYAAAAIAAAAPQ8AAAAAAAA="/>
              </a:ext>
            </a:extLst>
          </p:cNvSpPr>
          <p:nvPr>
            <p:ph type="body"/>
          </p:nvPr>
        </p:nvSpPr>
        <p:spPr>
          <a:xfrm>
            <a:off x="777240" y="4777740"/>
            <a:ext cx="6216650" cy="500634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Good morning</a:t>
            </a:r>
            <a:endParaRPr lang="en-us" sz="2000"/>
          </a:p>
        </p:txBody>
      </p:sp>
    </p:spTree>
  </p:cSld>
  <p:clrMapOvr>
    <a:masterClrMapping/>
  </p:clrMapOvr>
</p:notes>
</file>

<file path=ppt/notesSlides/notesSlide2.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mNwAAEAAAACYAAAAIAAAAPQ8AAAAAAAA="/>
              </a:ext>
            </a:extLst>
          </p:cNvSpPr>
          <p:nvPr>
            <p:ph type="body"/>
          </p:nvPr>
        </p:nvSpPr>
        <p:spPr>
          <a:xfrm>
            <a:off x="777240" y="4777740"/>
            <a:ext cx="6216650" cy="430911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Almost 200 UCLA Medical Center patients my have come in contact with CRE…</a:t>
            </a:r>
            <a:endParaRPr lang="en-us" sz="2000"/>
          </a:p>
          <a:p>
            <a:pPr marL="215900" indent="-215900">
              <a:lnSpc>
                <a:spcPct val="100000"/>
              </a:lnSpc>
            </a:pPr>
            <a:r>
              <a:rPr lang="en-us" sz="2000"/>
              <a:t>… Medically, this is carbapenem-resistant en-tero-bacteria-ceae</a:t>
            </a:r>
            <a:endParaRPr lang="en-us" sz="2000"/>
          </a:p>
          <a:p>
            <a:pPr marL="215900" indent="-215900">
              <a:lnSpc>
                <a:spcPct val="100000"/>
              </a:lnSpc>
            </a:pPr>
            <a:r>
              <a:rPr lang="en-us" sz="2000"/>
              <a:t>… the ‘NIGHTMARE BACTERIA’  - or -  “Fatal Superbug”</a:t>
            </a:r>
            <a:endParaRPr lang="en-us" sz="2000"/>
          </a:p>
          <a:p>
            <a:pPr marL="215900" indent="-215900">
              <a:lnSpc>
                <a:spcPct val="100000"/>
              </a:lnSpc>
            </a:pPr>
            <a:r>
              <a:rPr lang="en-us" sz="2000"/>
              <a:t> </a:t>
            </a:r>
            <a:endParaRPr lang="en-us" sz="2000"/>
          </a:p>
          <a:p>
            <a:pPr marL="215900" indent="-215900">
              <a:lnSpc>
                <a:spcPct val="100000"/>
              </a:lnSpc>
            </a:pPr>
            <a:r>
              <a:rPr lang="en-us" sz="2000"/>
              <a:t>This exposure and it’s resulting infections lead many experts to believe that, if unchecked, growing issues of superbugs could lead to eminent death for 10m worldwide by 2050.</a:t>
            </a:r>
            <a:endParaRPr lang="en-us" sz="2000"/>
          </a:p>
          <a:p>
            <a:pPr marL="215900" indent="-215900">
              <a:lnSpc>
                <a:spcPct val="100000"/>
              </a:lnSpc>
            </a:pPr>
            <a:r>
              <a:rPr lang="en-us" sz="2000"/>
              <a:t> </a:t>
            </a:r>
            <a:endParaRPr lang="en-us" sz="2000"/>
          </a:p>
          <a:p>
            <a:pPr marL="215900" indent="-215900">
              <a:lnSpc>
                <a:spcPct val="100000"/>
              </a:lnSpc>
            </a:pPr>
            <a:r>
              <a:rPr lang="en-us" sz="2000"/>
              <a:t>HOW MANY KNOW WHAT A SUPERBUG IS?</a:t>
            </a:r>
            <a:endParaRPr lang="en-us" sz="2000"/>
          </a:p>
        </p:txBody>
      </p:sp>
    </p:spTree>
  </p:cSld>
  <p:clrMapOvr>
    <a:masterClrMapping/>
  </p:clrMapOvr>
</p:notes>
</file>

<file path=ppt/notesSlides/notesSlide3.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mNwAAEAAAACYAAAAIAAAAPQ8AAAAAAAA="/>
              </a:ext>
            </a:extLst>
          </p:cNvSpPr>
          <p:nvPr>
            <p:ph type="body"/>
          </p:nvPr>
        </p:nvSpPr>
        <p:spPr>
          <a:xfrm>
            <a:off x="777240" y="4777740"/>
            <a:ext cx="6216650" cy="430911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b="1"/>
              <a:t>1.7 “Super Bug” </a:t>
            </a:r>
            <a:r>
              <a:rPr lang="en-us" sz="2000"/>
              <a:t>- It’s not a medical term, but a common man’s term that represents a dangerous class of microbes (</a:t>
            </a:r>
            <a:r>
              <a:rPr lang="en-us" sz="2000" i="1"/>
              <a:t>generally bacteria</a:t>
            </a:r>
            <a:r>
              <a:rPr lang="en-us" sz="2000"/>
              <a:t>) that have mutated enough to resist the medications used to treat them.</a:t>
            </a:r>
            <a:endParaRPr lang="en-us" sz="2000"/>
          </a:p>
          <a:p>
            <a:pPr marL="215900" indent="-215900">
              <a:lnSpc>
                <a:spcPct val="100000"/>
              </a:lnSpc>
            </a:pPr>
            <a:r>
              <a:rPr lang="en-us" sz="2000"/>
              <a:t> </a:t>
            </a:r>
            <a:endParaRPr lang="en-us" sz="2000"/>
          </a:p>
          <a:p>
            <a:pPr marL="215900" indent="-215900">
              <a:lnSpc>
                <a:spcPct val="100000"/>
              </a:lnSpc>
            </a:pPr>
            <a:r>
              <a:rPr lang="en-us" sz="2000"/>
              <a:t>Referred to as: Drug Resistant bugs, and Antibiotic resistant bugs.</a:t>
            </a:r>
            <a:endParaRPr lang="en-us" sz="2000"/>
          </a:p>
        </p:txBody>
      </p:sp>
    </p:spTree>
  </p:cSld>
  <p:clrMapOvr>
    <a:masterClrMapping/>
  </p:clrMapOvr>
</p:notes>
</file>

<file path=ppt/notesSlides/notesSlide4.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mNwAAEAAAACYAAAAIAAAAPQ8AAAAAAAA="/>
              </a:ext>
            </a:extLst>
          </p:cNvSpPr>
          <p:nvPr>
            <p:ph type="body"/>
          </p:nvPr>
        </p:nvSpPr>
        <p:spPr>
          <a:xfrm>
            <a:off x="777240" y="4777740"/>
            <a:ext cx="6216650" cy="430911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b="1"/>
              <a:t>2.7 Why do they mutate like this?  - Like any living organism, bacteria can mutate as they multiply.</a:t>
            </a:r>
            <a:endParaRPr lang="en-us" sz="2000"/>
          </a:p>
          <a:p>
            <a:pPr marL="215900" indent="-215900">
              <a:lnSpc>
                <a:spcPct val="100000"/>
              </a:lnSpc>
            </a:pPr>
            <a:r>
              <a:rPr lang="en-us" sz="2000"/>
              <a:t> </a:t>
            </a:r>
            <a:endParaRPr lang="en-us" sz="2000"/>
          </a:p>
          <a:p>
            <a:pPr marL="215900" indent="-215900">
              <a:lnSpc>
                <a:spcPct val="100000"/>
              </a:lnSpc>
            </a:pPr>
            <a:r>
              <a:rPr lang="en-us" sz="2000"/>
              <a:t>Much like we see in the insect and weed kingdom, the are ‘offspring’ bacteria that have mutated in particular ways to make them resistant to antibiotics. Then, when the antibiotics are introduced, only the bacteria that can resist that treatment can survive to multiply further – reinforcing the line of drug-resistant bugs.</a:t>
            </a:r>
            <a:endParaRPr lang="en-us" sz="2000"/>
          </a:p>
        </p:txBody>
      </p:sp>
    </p:spTree>
  </p:cSld>
  <p:clrMapOvr>
    <a:masterClrMapping/>
  </p:clrMapOvr>
</p:notes>
</file>

<file path=ppt/notesSlides/notesSlide5.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HUeAAA5FQAAEAAAACYAAAAIAAAAAQ8AAAAAAAA="/>
              </a:ext>
            </a:extLst>
          </p:cNvSpPr>
          <p:nvPr>
            <p:ph type="sldImg"/>
          </p:nvPr>
        </p:nvSpPr>
        <p:spPr>
          <a:xfrm>
            <a:off x="1371600" y="764540"/>
            <a:ext cx="3579495" cy="268541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9BYAAAYrAAC1OgAAEAAAACYAAAAIAAAAPQ8AAAAAAAA="/>
              </a:ext>
            </a:extLst>
          </p:cNvSpPr>
          <p:nvPr>
            <p:ph type="body"/>
          </p:nvPr>
        </p:nvSpPr>
        <p:spPr>
          <a:xfrm>
            <a:off x="777240" y="3731260"/>
            <a:ext cx="6216650" cy="5812155"/>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b="1"/>
              <a:t>3.7 Why are we hearing so much about superbugs now?</a:t>
            </a:r>
            <a:endParaRPr lang="en-us" sz="2000"/>
          </a:p>
          <a:p>
            <a:pPr marL="215900" indent="-215900">
              <a:lnSpc>
                <a:spcPct val="100000"/>
              </a:lnSpc>
            </a:pPr>
            <a:r>
              <a:rPr lang="en-us" sz="2000"/>
              <a:t> </a:t>
            </a:r>
            <a:endParaRPr lang="en-us" sz="2000"/>
          </a:p>
          <a:p>
            <a:pPr marL="215900" indent="-215900">
              <a:lnSpc>
                <a:spcPct val="100000"/>
              </a:lnSpc>
            </a:pPr>
            <a:r>
              <a:rPr lang="en-us" sz="2000"/>
              <a:t>Its an inevitable journey.   Ironically enough, our immunity to diseases via inoculations is exactly how superbugs are ‘inoculated’ with antibiotics, and ‘learn’ to defeat/resist their potency!</a:t>
            </a:r>
            <a:endParaRPr lang="en-us" sz="2000"/>
          </a:p>
          <a:p>
            <a:pPr marL="215900" indent="-215900">
              <a:lnSpc>
                <a:spcPct val="100000"/>
              </a:lnSpc>
            </a:pPr>
            <a:r>
              <a:rPr lang="en-us" sz="2000"/>
              <a:t> </a:t>
            </a:r>
            <a:endParaRPr lang="en-us" sz="2000"/>
          </a:p>
          <a:p>
            <a:pPr marL="215900" indent="-215900">
              <a:lnSpc>
                <a:spcPct val="100000"/>
              </a:lnSpc>
            </a:pPr>
            <a:r>
              <a:rPr lang="en-us" sz="2000"/>
              <a:t>It wouldn’t be logical that it only works for humans, and for nothing else!</a:t>
            </a:r>
            <a:endParaRPr lang="en-us" sz="2000"/>
          </a:p>
          <a:p>
            <a:pPr marL="215900" indent="-215900">
              <a:lnSpc>
                <a:spcPct val="100000"/>
              </a:lnSpc>
            </a:pPr>
            <a:r>
              <a:rPr lang="en-us" sz="2000"/>
              <a:t> </a:t>
            </a:r>
            <a:endParaRPr lang="en-us" sz="2000"/>
          </a:p>
          <a:p>
            <a:pPr marL="215900" indent="-215900">
              <a:lnSpc>
                <a:spcPct val="100000"/>
              </a:lnSpc>
            </a:pPr>
            <a:r>
              <a:rPr lang="en-us" sz="2000"/>
              <a:t>At least 2m people will become infected with antibiotic-resistant bacteria per year in the US. 35% of those are estimated to die from such infections…</a:t>
            </a:r>
            <a:endParaRPr lang="en-us" sz="2000"/>
          </a:p>
          <a:p>
            <a:pPr marL="215900" indent="-215900">
              <a:lnSpc>
                <a:spcPct val="100000"/>
              </a:lnSpc>
            </a:pPr>
            <a:r>
              <a:rPr lang="en-us" sz="2000"/>
              <a:t>… Without additional methods of treating superbugs, that number could reach 10m by 2050.</a:t>
            </a:r>
            <a:endParaRPr lang="en-us" sz="2000"/>
          </a:p>
          <a:p>
            <a:pPr marL="215900" indent="-215900">
              <a:lnSpc>
                <a:spcPct val="100000"/>
              </a:lnSpc>
            </a:pPr>
            <a:r>
              <a:rPr lang="en-us" sz="2000"/>
              <a:t> </a:t>
            </a:r>
            <a:endParaRPr lang="en-us" sz="2000"/>
          </a:p>
          <a:p>
            <a:pPr marL="215900" indent="-215900">
              <a:lnSpc>
                <a:spcPct val="100000"/>
              </a:lnSpc>
            </a:pPr>
            <a:r>
              <a:rPr lang="en-us" sz="2000"/>
              <a:t> One study claims that CRE infections were 5x as likely in 2012 compared to 2008.</a:t>
            </a:r>
            <a:endParaRPr lang="en-us" sz="2000"/>
          </a:p>
          <a:p>
            <a:pPr marL="215900" indent="-215900">
              <a:lnSpc>
                <a:spcPct val="100000"/>
              </a:lnSpc>
            </a:pPr>
            <a:endParaRPr lang="en-us" sz="2000"/>
          </a:p>
        </p:txBody>
      </p:sp>
    </p:spTree>
  </p:cSld>
  <p:clrMapOvr>
    <a:masterClrMapping/>
  </p:clrMapOvr>
</p:notes>
</file>

<file path=ppt/notesSlides/notesSlide6.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CLqnUw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MgfAAA3FgAAEAAAACYAAAAIAAAAAQ8AAAAAAAA="/>
              </a:ext>
            </a:extLst>
          </p:cNvSpPr>
          <p:nvPr>
            <p:ph type="sldImg"/>
          </p:nvPr>
        </p:nvSpPr>
        <p:spPr>
          <a:xfrm>
            <a:off x="1371600" y="764540"/>
            <a:ext cx="3794760" cy="284670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1RcAAAYrAACXOwAAEAAAACYAAAAIAAAAPQ8AAAAAAAA="/>
              </a:ext>
            </a:extLst>
          </p:cNvSpPr>
          <p:nvPr>
            <p:ph type="body"/>
          </p:nvPr>
        </p:nvSpPr>
        <p:spPr>
          <a:xfrm>
            <a:off x="777240" y="3874135"/>
            <a:ext cx="6216650" cy="581279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b="1"/>
              <a:t>4.7 How much of a risk is there for a healthy person?</a:t>
            </a:r>
            <a:endParaRPr lang="en-us" sz="2000"/>
          </a:p>
          <a:p>
            <a:pPr marL="215900" indent="-215900">
              <a:lnSpc>
                <a:spcPct val="100000"/>
              </a:lnSpc>
            </a:pPr>
            <a:r>
              <a:rPr lang="en-us" sz="2000"/>
              <a:t> </a:t>
            </a:r>
            <a:endParaRPr lang="en-us" sz="2000"/>
          </a:p>
          <a:p>
            <a:pPr marL="215900" indent="-215900">
              <a:lnSpc>
                <a:spcPct val="100000"/>
              </a:lnSpc>
            </a:pPr>
            <a:r>
              <a:rPr lang="en-us" sz="2000"/>
              <a:t>Drug-resistant infections are more common in hospital or other ‘Health Care’ settings.   Why?!?! Aren’t these places sanitary!?!?</a:t>
            </a:r>
            <a:endParaRPr lang="en-us" sz="2000"/>
          </a:p>
          <a:p>
            <a:pPr marL="215900" indent="-215900">
              <a:lnSpc>
                <a:spcPct val="100000"/>
              </a:lnSpc>
            </a:pPr>
            <a:r>
              <a:rPr lang="en-us" sz="2000"/>
              <a:t> </a:t>
            </a:r>
            <a:endParaRPr lang="en-us" sz="2000"/>
          </a:p>
          <a:p>
            <a:pPr marL="215900" indent="-215900">
              <a:lnSpc>
                <a:spcPct val="100000"/>
              </a:lnSpc>
            </a:pPr>
            <a:r>
              <a:rPr lang="en-us" sz="2000"/>
              <a:t>People already seeking medical attention are likely to have a weakened immune system. This leaves them susceptible to infections.    CRE infections have only been seen in health-care settings, according to USA TODAY.</a:t>
            </a:r>
            <a:endParaRPr lang="en-us" sz="2000"/>
          </a:p>
          <a:p>
            <a:pPr marL="215900" indent="-215900">
              <a:lnSpc>
                <a:spcPct val="100000"/>
              </a:lnSpc>
            </a:pPr>
            <a:r>
              <a:rPr lang="en-us" sz="2000"/>
              <a:t> </a:t>
            </a:r>
            <a:endParaRPr lang="en-us" sz="2000"/>
          </a:p>
          <a:p>
            <a:pPr marL="215900" indent="-215900">
              <a:lnSpc>
                <a:spcPct val="100000"/>
              </a:lnSpc>
            </a:pPr>
            <a:r>
              <a:rPr lang="en-us" sz="2000"/>
              <a:t>However, MRSA (a wellknown superbug) has certainly been caught outside of hospitals.</a:t>
            </a:r>
            <a:endParaRPr lang="en-us" sz="2000"/>
          </a:p>
          <a:p>
            <a:pPr marL="215900" indent="-215900">
              <a:lnSpc>
                <a:spcPct val="100000"/>
              </a:lnSpc>
            </a:pPr>
            <a:r>
              <a:rPr lang="en-us" sz="2000"/>
              <a:t> </a:t>
            </a:r>
            <a:endParaRPr lang="en-us" sz="2000"/>
          </a:p>
          <a:p>
            <a:pPr marL="215900" indent="-215900">
              <a:lnSpc>
                <a:spcPct val="100000"/>
              </a:lnSpc>
            </a:pPr>
            <a:r>
              <a:rPr lang="en-us" sz="2000"/>
              <a:t>There is a very real possible risk of any surgical procedure. According to WebMD, this only occurs in about 1 percent of cases involving surgery.</a:t>
            </a:r>
            <a:endParaRPr lang="en-us" sz="2000"/>
          </a:p>
        </p:txBody>
      </p:sp>
    </p:spTree>
  </p:cSld>
  <p:clrMapOvr>
    <a:masterClrMapping/>
  </p:clrMapOvr>
</p:notes>
</file>

<file path=ppt/notesSlides/notesSlide7.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CLqnUw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KogAADfFgAAEAAAACYAAAAIAAAAAQ8AAAAAAAA="/>
              </a:ext>
            </a:extLst>
          </p:cNvSpPr>
          <p:nvPr>
            <p:ph type="sldImg"/>
          </p:nvPr>
        </p:nvSpPr>
        <p:spPr>
          <a:xfrm>
            <a:off x="1371600" y="764540"/>
            <a:ext cx="3938270" cy="295338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uBgAAAYrAAAmOwAAEAAAACYAAAAIAAAAPQ8AAAAAAAA="/>
              </a:ext>
            </a:extLst>
          </p:cNvSpPr>
          <p:nvPr>
            <p:ph type="body"/>
          </p:nvPr>
        </p:nvSpPr>
        <p:spPr>
          <a:xfrm>
            <a:off x="777240" y="4018280"/>
            <a:ext cx="6216650" cy="559689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b="1"/>
              <a:t>5.7 What can I do to protect myself?</a:t>
            </a:r>
            <a:endParaRPr lang="en-us" sz="2000"/>
          </a:p>
          <a:p>
            <a:pPr marL="215900" indent="-215900">
              <a:lnSpc>
                <a:spcPct val="100000"/>
              </a:lnSpc>
            </a:pPr>
            <a:r>
              <a:rPr lang="en-us" sz="2000"/>
              <a:t> </a:t>
            </a:r>
            <a:endParaRPr lang="en-us" sz="2000"/>
          </a:p>
          <a:p>
            <a:pPr marL="215900" indent="-215900">
              <a:lnSpc>
                <a:spcPct val="100000"/>
              </a:lnSpc>
            </a:pPr>
            <a:r>
              <a:rPr lang="en-us" sz="2000"/>
              <a:t>Because ‘treatment options’ are limited, PREVENTION IS THE BEST CURE.</a:t>
            </a:r>
            <a:endParaRPr lang="en-us" sz="2000"/>
          </a:p>
          <a:p>
            <a:pPr marL="215900" indent="-215900">
              <a:lnSpc>
                <a:spcPct val="100000"/>
              </a:lnSpc>
            </a:pPr>
            <a:r>
              <a:rPr lang="en-us" sz="2000"/>
              <a:t> </a:t>
            </a:r>
            <a:endParaRPr lang="en-us" sz="2000"/>
          </a:p>
          <a:p>
            <a:pPr marL="215900" indent="-215900">
              <a:lnSpc>
                <a:spcPct val="100000"/>
              </a:lnSpc>
            </a:pPr>
            <a:r>
              <a:rPr lang="en-us" sz="2000"/>
              <a:t>The CDC urges patients concerned about CRE to stay up-to-date on vaccines, stay healthier overall, and out of medical facilities.   Careful hand-washing should be a regular practice…</a:t>
            </a:r>
            <a:endParaRPr lang="en-us" sz="2000"/>
          </a:p>
          <a:p>
            <a:pPr marL="215900" indent="-215900">
              <a:lnSpc>
                <a:spcPct val="100000"/>
              </a:lnSpc>
            </a:pPr>
            <a:r>
              <a:rPr lang="en-us" sz="2000"/>
              <a:t>… and MOST IMPORTANTLY, avoid unnecessary treatments with antibiotics.</a:t>
            </a:r>
            <a:endParaRPr lang="en-us" sz="2000"/>
          </a:p>
          <a:p>
            <a:pPr marL="215900" indent="-215900">
              <a:lnSpc>
                <a:spcPct val="100000"/>
              </a:lnSpc>
            </a:pPr>
            <a:r>
              <a:rPr lang="en-us" sz="2000"/>
              <a:t> </a:t>
            </a:r>
            <a:endParaRPr lang="en-us" sz="2000"/>
          </a:p>
          <a:p>
            <a:pPr marL="215900" indent="-215900">
              <a:lnSpc>
                <a:spcPct val="100000"/>
              </a:lnSpc>
            </a:pPr>
            <a:r>
              <a:rPr lang="en-us" sz="2000"/>
              <a:t>– TAKING ANTIBIOTICS WHEN THEY ARE NOT NEEDED IS WHAT CAUSES SUPERBUGS!!!</a:t>
            </a:r>
            <a:endParaRPr lang="en-us" sz="2000"/>
          </a:p>
          <a:p>
            <a:pPr marL="215900" indent="-215900">
              <a:lnSpc>
                <a:spcPct val="100000"/>
              </a:lnSpc>
            </a:pPr>
            <a:r>
              <a:rPr lang="en-us" sz="2000"/>
              <a:t> </a:t>
            </a:r>
            <a:endParaRPr lang="en-us" sz="2000"/>
          </a:p>
          <a:p>
            <a:pPr marL="215900" indent="-215900">
              <a:lnSpc>
                <a:spcPct val="100000"/>
              </a:lnSpc>
            </a:pPr>
            <a:r>
              <a:rPr lang="en-us" sz="2000"/>
              <a:t>The CDC claims that antibiotics are “not optimally prescribed” almost 50% of the time.   Antibiotics do not fight VIRUSES!</a:t>
            </a:r>
            <a:endParaRPr lang="en-us" sz="2000"/>
          </a:p>
        </p:txBody>
      </p:sp>
    </p:spTree>
  </p:cSld>
  <p:clrMapOvr>
    <a:masterClrMapping/>
  </p:clrMapOvr>
</p:notes>
</file>

<file path=ppt/notesSlides/notesSlide8.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uBXWg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GkAZ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mNwAAEAAAACYAAAAIAAAAPQ8AAAAAAAA="/>
              </a:ext>
            </a:extLst>
          </p:cNvSpPr>
          <p:nvPr>
            <p:ph type="body"/>
          </p:nvPr>
        </p:nvSpPr>
        <p:spPr>
          <a:xfrm>
            <a:off x="777240" y="4777740"/>
            <a:ext cx="6216650" cy="430911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b="1"/>
              <a:t>6.7 Are some superbugs more dangerous than others?</a:t>
            </a:r>
            <a:endParaRPr lang="en-us" sz="2000"/>
          </a:p>
          <a:p>
            <a:pPr marL="215900" indent="-215900">
              <a:lnSpc>
                <a:spcPct val="100000"/>
              </a:lnSpc>
            </a:pPr>
            <a:r>
              <a:rPr lang="en-us" sz="2000"/>
              <a:t> </a:t>
            </a:r>
            <a:endParaRPr lang="en-us" sz="2000"/>
          </a:p>
          <a:p>
            <a:pPr marL="215900" indent="-215900">
              <a:lnSpc>
                <a:spcPct val="100000"/>
              </a:lnSpc>
            </a:pPr>
            <a:r>
              <a:rPr lang="en-us" sz="2000"/>
              <a:t>Yes. The CDC lists three urgent threats:</a:t>
            </a:r>
            <a:endParaRPr lang="en-us" sz="2000"/>
          </a:p>
          <a:p>
            <a:pPr marL="215900" indent="-215900">
              <a:lnSpc>
                <a:spcPct val="100000"/>
              </a:lnSpc>
            </a:pPr>
            <a:r>
              <a:rPr lang="en-us" sz="2000"/>
              <a:t> </a:t>
            </a:r>
            <a:endParaRPr lang="en-us" sz="2000"/>
          </a:p>
          <a:p>
            <a:pPr marL="215900" indent="-215900">
              <a:lnSpc>
                <a:spcPct val="100000"/>
              </a:lnSpc>
            </a:pPr>
            <a:r>
              <a:rPr lang="en-us" sz="2000"/>
              <a:t>1. CRE = 9k infections every year.</a:t>
            </a:r>
            <a:endParaRPr lang="en-us" sz="2000"/>
          </a:p>
          <a:p>
            <a:pPr marL="215900" indent="-215900">
              <a:lnSpc>
                <a:spcPct val="100000"/>
              </a:lnSpc>
            </a:pPr>
            <a:r>
              <a:rPr lang="en-us" sz="2000"/>
              <a:t>2. C. DIFFICILE = 250k infections of life-threatening diarrhea every year.</a:t>
            </a:r>
            <a:endParaRPr lang="en-us" sz="2000"/>
          </a:p>
          <a:p>
            <a:pPr marL="215900" indent="-215900">
              <a:lnSpc>
                <a:spcPct val="100000"/>
              </a:lnSpc>
            </a:pPr>
            <a:r>
              <a:rPr lang="en-us" sz="2000"/>
              <a:t>3. NEISSERIA GONORRHOEAE = 246k cases of drug-resistant STD.</a:t>
            </a:r>
            <a:endParaRPr lang="en-us" sz="2000"/>
          </a:p>
          <a:p>
            <a:pPr marL="215900" indent="-215900">
              <a:lnSpc>
                <a:spcPct val="100000"/>
              </a:lnSpc>
            </a:pPr>
            <a:r>
              <a:rPr lang="en-us" sz="2000"/>
              <a:t> </a:t>
            </a:r>
            <a:endParaRPr lang="en-us" sz="2000"/>
          </a:p>
          <a:p>
            <a:pPr marL="215900" indent="-215900">
              <a:lnSpc>
                <a:spcPct val="100000"/>
              </a:lnSpc>
            </a:pPr>
            <a:r>
              <a:rPr lang="en-us" sz="2000"/>
              <a:t>These are followed by 12 more, currently slightly less serious threats, of bacteria that cause diarrhea, meningitis, tuberculosis, and blood infections.</a:t>
            </a:r>
            <a:endParaRPr lang="en-us" sz="2000"/>
          </a:p>
        </p:txBody>
      </p:sp>
    </p:spTree>
  </p:cSld>
  <p:clrMapOvr>
    <a:masterClrMapping/>
  </p:clrMapOvr>
</p:notes>
</file>

<file path=ppt/notesSlides/notesSlide9.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uBXWg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JMdAACPFAAAEAAAACYAAAAIAAAAAQ8AAAAAAAA="/>
              </a:ext>
            </a:extLst>
          </p:cNvSpPr>
          <p:nvPr>
            <p:ph type="sldImg"/>
          </p:nvPr>
        </p:nvSpPr>
        <p:spPr>
          <a:xfrm>
            <a:off x="1371600" y="764540"/>
            <a:ext cx="3435985" cy="25774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JBAAA1hcAAAcrAAC1OgAAEAAAACYAAAAIAAAAPQ8AAAAAAAA="/>
              </a:ext>
            </a:extLst>
          </p:cNvSpPr>
          <p:nvPr>
            <p:ph type="body"/>
          </p:nvPr>
        </p:nvSpPr>
        <p:spPr>
          <a:xfrm>
            <a:off x="777875" y="3874770"/>
            <a:ext cx="6216650" cy="5668645"/>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b="1"/>
              <a:t>7.7 Aren’t there antibiotics in foods?</a:t>
            </a:r>
            <a:endParaRPr lang="en-us" sz="2000"/>
          </a:p>
          <a:p>
            <a:pPr marL="215900" indent="-215900">
              <a:lnSpc>
                <a:spcPct val="100000"/>
              </a:lnSpc>
            </a:pPr>
            <a:r>
              <a:rPr lang="en-us" sz="2000"/>
              <a:t> </a:t>
            </a:r>
            <a:endParaRPr lang="en-us" sz="2000"/>
          </a:p>
          <a:p>
            <a:pPr marL="215900" indent="-215900">
              <a:lnSpc>
                <a:spcPct val="100000"/>
              </a:lnSpc>
            </a:pPr>
            <a:r>
              <a:rPr lang="en-us" sz="2000"/>
              <a:t>Well, yes.       Germs that contaminate our foods can also become drug-resistant.   Sometimes antibiotics are given to animals to help them gain weight more quickly, and this practice DOES seem to play a role in mutating bacteria.</a:t>
            </a:r>
            <a:endParaRPr lang="en-us" sz="2000"/>
          </a:p>
          <a:p>
            <a:pPr marL="215900" indent="-215900">
              <a:lnSpc>
                <a:spcPct val="100000"/>
              </a:lnSpc>
            </a:pPr>
            <a:r>
              <a:rPr lang="en-us" sz="2000"/>
              <a:t> </a:t>
            </a:r>
            <a:endParaRPr lang="en-us" sz="2000"/>
          </a:p>
          <a:p>
            <a:pPr marL="215900" indent="-215900">
              <a:lnSpc>
                <a:spcPct val="100000"/>
              </a:lnSpc>
            </a:pPr>
            <a:r>
              <a:rPr lang="en-us" sz="2000" b="1"/>
              <a:t>Example</a:t>
            </a:r>
            <a:r>
              <a:rPr lang="en-us" sz="2000"/>
              <a:t>:  E.coli causes urinary tract infections, and quite often contaminated chickens can be one of the many cuplrates. Eatingh chicken carrying drug-resistant E.coli can cause UTI that is rendered un-treatable, as there isn’t any way to fight it, other than treating symptoms and riding it out.</a:t>
            </a:r>
            <a:endParaRPr lang="en-us" sz="2000"/>
          </a:p>
          <a:p>
            <a:pPr marL="215900" indent="-215900">
              <a:lnSpc>
                <a:spcPct val="100000"/>
              </a:lnSpc>
            </a:pPr>
            <a:r>
              <a:rPr lang="en-us" sz="2000"/>
              <a:t> </a:t>
            </a:r>
            <a:endParaRPr lang="en-us" sz="2000"/>
          </a:p>
          <a:p>
            <a:pPr marL="215900" indent="-215900">
              <a:lnSpc>
                <a:spcPct val="100000"/>
              </a:lnSpc>
            </a:pPr>
            <a:r>
              <a:rPr lang="en-us" sz="2000"/>
              <a:t>Some argue that this E.coli could be originating in humans and making its way to animals through our sewage system.</a:t>
            </a:r>
            <a:endParaRPr lang="en-us" sz="2000"/>
          </a:p>
          <a:p>
            <a:pPr marL="215900" indent="-215900">
              <a:lnSpc>
                <a:spcPct val="100000"/>
              </a:lnSpc>
            </a:pPr>
            <a:endParaRPr lang="en-us" sz="2000"/>
          </a:p>
        </p:txBody>
      </p:sp>
    </p:spTree>
  </p:cSld>
  <p:clrMapOvr>
    <a:masterClrMapping/>
  </p:clrMapOvr>
</p:notes>
</file>

<file path=ppt/notesSlides/notesSlide10.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I+H3QE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CcCwAAAQcAADIkAACaGQAAEAAAACYAAAAIAAAAAQ8AAAAAAAA="/>
              </a:ext>
            </a:extLst>
          </p:cNvSpPr>
          <p:nvPr>
            <p:ph type="sldImg"/>
          </p:nvPr>
        </p:nvSpPr>
        <p:spPr>
          <a:xfrm>
            <a:off x="1887220" y="1138555"/>
            <a:ext cx="3996690" cy="302323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I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7RoAAAYrAAB5PAAAEAAAACYAAAAIAAAAPQ8AAAAAAAA="/>
              </a:ext>
            </a:extLst>
          </p:cNvSpPr>
          <p:nvPr>
            <p:ph type="body"/>
          </p:nvPr>
        </p:nvSpPr>
        <p:spPr>
          <a:xfrm>
            <a:off x="777240" y="4377055"/>
            <a:ext cx="6216650" cy="545338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We aren’t covering this ‘Adult Nightmare’ just to have something to talk about, or to paranoy you everytime you hear the bathroom door cycle without a precursor of hearing the sink faucet dispensing water.</a:t>
            </a:r>
            <a:endParaRPr lang="en-us" sz="2000"/>
          </a:p>
          <a:p>
            <a:pPr marL="215900" indent="-215900">
              <a:lnSpc>
                <a:spcPct val="100000"/>
              </a:lnSpc>
            </a:pPr>
            <a:r>
              <a:rPr lang="en-us" sz="2000"/>
              <a:t> </a:t>
            </a:r>
            <a:endParaRPr lang="en-us" sz="2000"/>
          </a:p>
          <a:p>
            <a:pPr marL="215900" indent="-215900">
              <a:lnSpc>
                <a:spcPct val="100000"/>
              </a:lnSpc>
            </a:pPr>
            <a:r>
              <a:rPr lang="en-us" sz="2000"/>
              <a:t>This world has a different take on the Bible passage.   How many have ever heard someone say, “It’s karma.  It will come back and bite you.”</a:t>
            </a:r>
            <a:endParaRPr lang="en-us" sz="2000"/>
          </a:p>
          <a:p>
            <a:pPr marL="215900" indent="-215900">
              <a:lnSpc>
                <a:spcPct val="100000"/>
              </a:lnSpc>
            </a:pPr>
            <a:r>
              <a:rPr lang="en-us" sz="2000"/>
              <a:t> </a:t>
            </a:r>
            <a:endParaRPr lang="en-us" sz="2000"/>
          </a:p>
          <a:p>
            <a:pPr marL="215900" indent="-215900">
              <a:lnSpc>
                <a:spcPct val="100000"/>
              </a:lnSpc>
            </a:pPr>
            <a:r>
              <a:rPr lang="en-us" sz="2000"/>
              <a:t>But the BIBLE DOES NOT TEACH KARMA.</a:t>
            </a:r>
            <a:endParaRPr lang="en-us" sz="2000"/>
          </a:p>
          <a:p>
            <a:pPr marL="215900" indent="-215900">
              <a:lnSpc>
                <a:spcPct val="100000"/>
              </a:lnSpc>
            </a:pPr>
            <a:r>
              <a:rPr lang="en-us" sz="2000"/>
              <a:t> </a:t>
            </a:r>
            <a:endParaRPr lang="en-us" sz="2000"/>
          </a:p>
          <a:p>
            <a:pPr marL="215900" indent="-215900">
              <a:lnSpc>
                <a:spcPct val="100000"/>
              </a:lnSpc>
            </a:pPr>
            <a:r>
              <a:rPr lang="en-us" sz="2000"/>
              <a:t>We don’t receive in like measure as we give.</a:t>
            </a:r>
            <a:endParaRPr lang="en-us" sz="2000"/>
          </a:p>
          <a:p>
            <a:pPr marL="215900" indent="-215900">
              <a:lnSpc>
                <a:spcPct val="100000"/>
              </a:lnSpc>
            </a:pPr>
            <a:r>
              <a:rPr lang="en-us" sz="2000"/>
              <a:t> </a:t>
            </a:r>
            <a:endParaRPr lang="en-us" sz="2000"/>
          </a:p>
          <a:p>
            <a:pPr marL="215900" indent="-215900">
              <a:lnSpc>
                <a:spcPct val="100000"/>
              </a:lnSpc>
            </a:pPr>
            <a:r>
              <a:rPr lang="en-us" sz="2000"/>
              <a:t>    The Bible teaches that we SOW and REAP.   You don’t reap in the same proportion that you sow… No one would ever sustain feeding this way.</a:t>
            </a:r>
            <a:endParaRPr lang="en-us" sz="2000"/>
          </a:p>
        </p:txBody>
      </p:sp>
    </p:spTree>
  </p:cSld>
  <p:clrMapOvr>
    <a:masterClrMapping/>
  </p:clrMapOvr>
</p:notes>
</file>

<file path=ppt/notesSlides/notesSlide11.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N8iAACHGAAAEAAAACYAAAAIAAAAAQ8AAAAAAAA="/>
              </a:ext>
            </a:extLst>
          </p:cNvSpPr>
          <p:nvPr>
            <p:ph type="sldImg"/>
          </p:nvPr>
        </p:nvSpPr>
        <p:spPr>
          <a:xfrm>
            <a:off x="1371600" y="764540"/>
            <a:ext cx="4297045" cy="322262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y+AQ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mhkAAAYrAABQPQAAEAAAACYAAAAIAAAAPQ8AAAAAAAA="/>
              </a:ext>
            </a:extLst>
          </p:cNvSpPr>
          <p:nvPr>
            <p:ph type="body"/>
          </p:nvPr>
        </p:nvSpPr>
        <p:spPr>
          <a:xfrm>
            <a:off x="777240" y="4161790"/>
            <a:ext cx="6216650" cy="580517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We reap a harvest compared to what little we sow.   It multiplies.</a:t>
            </a:r>
            <a:endParaRPr lang="en-us" sz="2000"/>
          </a:p>
          <a:p>
            <a:pPr marL="215900" indent="-215900">
              <a:lnSpc>
                <a:spcPct val="100000"/>
              </a:lnSpc>
            </a:pPr>
            <a:r>
              <a:rPr lang="en-us" sz="2000"/>
              <a:t> </a:t>
            </a:r>
            <a:endParaRPr lang="en-us" sz="2000"/>
          </a:p>
          <a:p>
            <a:pPr marL="215900" indent="-215900">
              <a:lnSpc>
                <a:spcPct val="100000"/>
              </a:lnSpc>
            </a:pPr>
            <a:r>
              <a:rPr lang="en-us" sz="2000"/>
              <a:t>Some 10 fold, some 60 fold, and some 100 fold. </a:t>
            </a:r>
            <a:endParaRPr lang="en-us" sz="2000"/>
          </a:p>
          <a:p>
            <a:pPr marL="215900" indent="-215900">
              <a:lnSpc>
                <a:spcPct val="100000"/>
              </a:lnSpc>
            </a:pPr>
            <a:r>
              <a:rPr lang="en-us" sz="2000"/>
              <a:t> </a:t>
            </a:r>
            <a:endParaRPr lang="en-us" sz="2000"/>
          </a:p>
          <a:p>
            <a:pPr marL="215900" indent="-215900">
              <a:lnSpc>
                <a:spcPct val="100000"/>
              </a:lnSpc>
            </a:pPr>
            <a:r>
              <a:rPr lang="en-us" sz="2000"/>
              <a:t>Good or Bad, we SOW with our actions, we don’t just deposit and withdraw them.</a:t>
            </a:r>
            <a:endParaRPr lang="en-us" sz="2000"/>
          </a:p>
          <a:p>
            <a:pPr marL="215900" indent="-215900">
              <a:lnSpc>
                <a:spcPct val="100000"/>
              </a:lnSpc>
            </a:pPr>
            <a:r>
              <a:rPr lang="en-us" sz="2000"/>
              <a:t> </a:t>
            </a:r>
            <a:endParaRPr lang="en-us" sz="2000"/>
          </a:p>
          <a:p>
            <a:pPr marL="215900" indent="-215900">
              <a:lnSpc>
                <a:spcPct val="100000"/>
              </a:lnSpc>
            </a:pPr>
            <a:r>
              <a:rPr lang="en-us" sz="2000"/>
              <a:t>MANKIND cloaks his words of disobedience by calling it another name.</a:t>
            </a:r>
            <a:endParaRPr lang="en-us" sz="2000"/>
          </a:p>
          <a:p>
            <a:pPr marL="215900" indent="-215900">
              <a:lnSpc>
                <a:spcPct val="100000"/>
              </a:lnSpc>
            </a:pPr>
            <a:r>
              <a:rPr lang="en-us" sz="2000"/>
              <a:t> </a:t>
            </a:r>
            <a:endParaRPr lang="en-us" sz="2000"/>
          </a:p>
          <a:p>
            <a:pPr marL="215900" indent="-215900">
              <a:lnSpc>
                <a:spcPct val="100000"/>
              </a:lnSpc>
              <a:buClr>
                <a:srgbClr val="000000"/>
              </a:buClr>
              <a:buFont typeface="Wingdings" pitchFamily="0" charset="0"/>
              <a:buChar char=""/>
            </a:pPr>
            <a:r>
              <a:rPr lang="en-us" sz="2000"/>
              <a:t>ALCOHOLISM</a:t>
            </a:r>
            <a:endParaRPr lang="en-us" sz="2000"/>
          </a:p>
          <a:p>
            <a:pPr marL="215900" indent="-215900">
              <a:lnSpc>
                <a:spcPct val="100000"/>
              </a:lnSpc>
              <a:buClr>
                <a:srgbClr val="000000"/>
              </a:buClr>
              <a:buFont typeface="Wingdings" pitchFamily="0" charset="0"/>
              <a:buChar char=""/>
            </a:pPr>
            <a:r>
              <a:rPr lang="en-us" sz="2000"/>
              <a:t>ABORTING FETAL TISSUE</a:t>
            </a:r>
            <a:endParaRPr lang="en-us" sz="2000"/>
          </a:p>
          <a:p>
            <a:pPr marL="215900" indent="-215900">
              <a:lnSpc>
                <a:spcPct val="100000"/>
              </a:lnSpc>
              <a:buClr>
                <a:srgbClr val="000000"/>
              </a:buClr>
              <a:buFont typeface="Wingdings" pitchFamily="0" charset="0"/>
              <a:buChar char=""/>
            </a:pPr>
            <a:r>
              <a:rPr lang="en-us" sz="2000"/>
              <a:t>ADDICTION</a:t>
            </a:r>
            <a:endParaRPr lang="en-us" sz="2000"/>
          </a:p>
          <a:p>
            <a:pPr marL="215900" indent="-215900">
              <a:lnSpc>
                <a:spcPct val="100000"/>
              </a:lnSpc>
              <a:buClr>
                <a:srgbClr val="000000"/>
              </a:buClr>
              <a:buFont typeface="Wingdings" pitchFamily="0" charset="0"/>
              <a:buChar char=""/>
            </a:pPr>
            <a:r>
              <a:rPr lang="en-us" sz="2000"/>
              <a:t>COMPULSION</a:t>
            </a:r>
            <a:endParaRPr lang="en-us" sz="2000"/>
          </a:p>
          <a:p>
            <a:pPr marL="215900" indent="-215900">
              <a:lnSpc>
                <a:spcPct val="100000"/>
              </a:lnSpc>
              <a:buClr>
                <a:srgbClr val="000000"/>
              </a:buClr>
              <a:buFont typeface="Wingdings" pitchFamily="0" charset="0"/>
              <a:buChar char=""/>
            </a:pPr>
            <a:r>
              <a:rPr lang="en-us" sz="2000"/>
              <a:t>ADULT ENTERTAINMENT</a:t>
            </a:r>
            <a:endParaRPr lang="en-us" sz="2000"/>
          </a:p>
          <a:p>
            <a:pPr marL="215900" indent="-215900">
              <a:lnSpc>
                <a:spcPct val="100000"/>
              </a:lnSpc>
              <a:buClr>
                <a:srgbClr val="000000"/>
              </a:buClr>
              <a:buFont typeface="Wingdings" pitchFamily="0" charset="0"/>
              <a:buChar char=""/>
            </a:pPr>
            <a:r>
              <a:rPr lang="en-us" sz="2000"/>
              <a:t>FREE LOVE</a:t>
            </a:r>
            <a:endParaRPr lang="en-us" sz="2000"/>
          </a:p>
        </p:txBody>
      </p:sp>
    </p:spTree>
  </p:cSld>
  <p:clrMapOvr>
    <a:masterClrMapping/>
  </p:clrMapOvr>
</p:notes>
</file>

<file path=ppt/notesSlides/notesSlide12.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BQPQAAEAAAACYAAAAIAAAAPQ8AAAAAAAA="/>
              </a:ext>
            </a:extLst>
          </p:cNvSpPr>
          <p:nvPr>
            <p:ph type="body"/>
          </p:nvPr>
        </p:nvSpPr>
        <p:spPr>
          <a:xfrm>
            <a:off x="777240" y="4777740"/>
            <a:ext cx="6216650" cy="518922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SIN NATURE = Psycological Normalcy</a:t>
            </a:r>
            <a:endParaRPr lang="en-us" sz="2000"/>
          </a:p>
          <a:p>
            <a:pPr marL="215900" indent="-215900">
              <a:lnSpc>
                <a:spcPct val="100000"/>
              </a:lnSpc>
            </a:pPr>
            <a:r>
              <a:rPr lang="en-us" sz="2000"/>
              <a:t>LUST = Love/Appreciation</a:t>
            </a:r>
            <a:endParaRPr lang="en-us" sz="2000"/>
          </a:p>
          <a:p>
            <a:pPr marL="215900" indent="-215900">
              <a:lnSpc>
                <a:spcPct val="100000"/>
              </a:lnSpc>
            </a:pPr>
            <a:r>
              <a:rPr lang="en-us" sz="2000"/>
              <a:t>UNBELIEF = Academic enlightenment/reason</a:t>
            </a:r>
            <a:endParaRPr lang="en-us" sz="2000"/>
          </a:p>
          <a:p>
            <a:pPr marL="215900" indent="-215900">
              <a:lnSpc>
                <a:spcPct val="100000"/>
              </a:lnSpc>
            </a:pPr>
            <a:r>
              <a:rPr lang="en-us" sz="2000"/>
              <a:t>…</a:t>
            </a:r>
            <a:endParaRPr lang="en-us" sz="2000"/>
          </a:p>
          <a:p>
            <a:pPr marL="215900" indent="-215900">
              <a:lnSpc>
                <a:spcPct val="100000"/>
              </a:lnSpc>
            </a:pPr>
            <a:r>
              <a:rPr lang="en-us" sz="2000"/>
              <a:t>… But the crop mankind is harvesting simply hasn’t changed.</a:t>
            </a:r>
            <a:endParaRPr lang="en-us" sz="2000"/>
          </a:p>
          <a:p>
            <a:pPr marL="215900" indent="-215900">
              <a:lnSpc>
                <a:spcPct val="100000"/>
              </a:lnSpc>
            </a:pPr>
            <a:r>
              <a:rPr lang="en-us" sz="2000"/>
              <a:t> </a:t>
            </a:r>
            <a:endParaRPr lang="en-us" sz="2000"/>
          </a:p>
          <a:p>
            <a:pPr marL="215900" indent="-215900">
              <a:lnSpc>
                <a:spcPct val="100000"/>
              </a:lnSpc>
            </a:pPr>
            <a:r>
              <a:rPr lang="en-us" sz="2000"/>
              <a:t>God’s formula in Joshua has stayed consistant through out the Bible… Don’t confuse ‘legalism’ and ‘earning your salvation’ with   OBEY GOD’S COMMANDMENTS AND STATUTES AND LIVE!!!</a:t>
            </a:r>
            <a:endParaRPr lang="en-us" sz="2000"/>
          </a:p>
          <a:p>
            <a:pPr marL="215900" indent="-215900">
              <a:lnSpc>
                <a:spcPct val="100000"/>
              </a:lnSpc>
            </a:pPr>
            <a:r>
              <a:rPr lang="en-us" sz="2000"/>
              <a:t> </a:t>
            </a:r>
            <a:endParaRPr lang="en-us" sz="2000"/>
          </a:p>
          <a:p>
            <a:pPr marL="215900" indent="-215900">
              <a:lnSpc>
                <a:spcPct val="100000"/>
              </a:lnSpc>
            </a:pPr>
            <a:r>
              <a:rPr lang="en-us" sz="2000"/>
              <a:t>If you are falling for the ‘Hath God really said’, you are, quite literally falling for the OLDEST TRICK IN THE BOOK!</a:t>
            </a:r>
            <a:endParaRPr lang="en-us" sz="2000"/>
          </a:p>
        </p:txBody>
      </p:sp>
    </p:spTree>
  </p:cSld>
  <p:clrMapOvr>
    <a:masterClrMapping/>
  </p:clrMapOvr>
</p:notes>
</file>

<file path=ppt/notesSlides/notesSlide13.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KPQAAEAAAACYAAAAIAAAAPQ8AAAAAAAA="/>
              </a:ext>
            </a:extLst>
          </p:cNvSpPr>
          <p:nvPr>
            <p:ph type="body"/>
          </p:nvPr>
        </p:nvSpPr>
        <p:spPr>
          <a:xfrm>
            <a:off x="777240" y="4777740"/>
            <a:ext cx="6216650" cy="526669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Does anyone know what this shape is?</a:t>
            </a:r>
            <a:endParaRPr lang="en-us" sz="2000"/>
          </a:p>
          <a:p>
            <a:pPr marL="215900" indent="-215900">
              <a:lnSpc>
                <a:spcPct val="100000"/>
              </a:lnSpc>
            </a:pPr>
            <a:endParaRPr lang="en-us" sz="2000"/>
          </a:p>
        </p:txBody>
      </p:sp>
    </p:spTree>
  </p:cSld>
  <p:clrMapOvr>
    <a:masterClrMapping/>
  </p:clrMapOvr>
</p:notes>
</file>

<file path=ppt/notesSlides/notesSlide14.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CPYXQY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UEwAAFwMAAL0cAABWCgAAEAAAACYAAAAIAAAAAQ8AAAAAAAA="/>
              </a:ext>
            </a:extLst>
          </p:cNvSpPr>
          <p:nvPr>
            <p:ph type="sldImg"/>
          </p:nvPr>
        </p:nvSpPr>
        <p:spPr>
          <a:xfrm>
            <a:off x="3101340" y="502285"/>
            <a:ext cx="1570355" cy="117792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qQsAAAYrAADKPQAAEAAAACYAAAAIAAAAPQ8AAAAAAAA="/>
              </a:ext>
            </a:extLst>
          </p:cNvSpPr>
          <p:nvPr>
            <p:ph type="body"/>
          </p:nvPr>
        </p:nvSpPr>
        <p:spPr>
          <a:xfrm>
            <a:off x="777240" y="1895475"/>
            <a:ext cx="6216650" cy="8148955"/>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No. This is not a heart.    THIS is a heart.</a:t>
            </a:r>
            <a:endParaRPr lang="en-us" sz="2000"/>
          </a:p>
          <a:p>
            <a:pPr marL="215900" indent="-215900">
              <a:lnSpc>
                <a:spcPct val="100000"/>
              </a:lnSpc>
            </a:pPr>
            <a:r>
              <a:rPr lang="en-us" sz="2000"/>
              <a:t> </a:t>
            </a:r>
            <a:endParaRPr lang="en-us" sz="2000"/>
          </a:p>
          <a:p>
            <a:pPr marL="215900" indent="-215900">
              <a:lnSpc>
                <a:spcPct val="100000"/>
              </a:lnSpc>
            </a:pPr>
            <a:r>
              <a:rPr lang="en-us" sz="2000"/>
              <a:t>So, where did this shape come from, and why do we CALL it a heart?!?</a:t>
            </a:r>
            <a:endParaRPr lang="en-us" sz="2000"/>
          </a:p>
          <a:p>
            <a:pPr marL="215900" indent="-215900">
              <a:lnSpc>
                <a:spcPct val="100000"/>
              </a:lnSpc>
            </a:pPr>
            <a:r>
              <a:rPr lang="en-us" sz="2000"/>
              <a:t> </a:t>
            </a:r>
            <a:endParaRPr lang="en-us" sz="2000"/>
          </a:p>
          <a:p>
            <a:pPr marL="215900" indent="-215900">
              <a:lnSpc>
                <a:spcPct val="100000"/>
              </a:lnSpc>
            </a:pPr>
            <a:r>
              <a:rPr lang="en-us" sz="2000"/>
              <a:t>Interestingly enough, you’ll never be able to google or wiki the answer.   Because they all say the same thing:   “Some people believe it is…    But we can’t really know.”</a:t>
            </a:r>
            <a:endParaRPr lang="en-us" sz="2000"/>
          </a:p>
          <a:p>
            <a:pPr marL="215900" indent="-215900">
              <a:lnSpc>
                <a:spcPct val="100000"/>
              </a:lnSpc>
            </a:pPr>
            <a:r>
              <a:rPr lang="en-us" sz="2000"/>
              <a:t> </a:t>
            </a:r>
            <a:endParaRPr lang="en-us" sz="2000"/>
          </a:p>
          <a:p>
            <a:pPr marL="215900" indent="-215900">
              <a:lnSpc>
                <a:spcPct val="100000"/>
              </a:lnSpc>
            </a:pPr>
            <a:r>
              <a:rPr lang="en-us" sz="2000"/>
              <a:t>One theory was:   &lt;” Derived from a SEED. “&gt;</a:t>
            </a:r>
            <a:endParaRPr lang="en-us" sz="2000"/>
          </a:p>
          <a:p>
            <a:pPr marL="215900" indent="-215900">
              <a:lnSpc>
                <a:spcPct val="100000"/>
              </a:lnSpc>
            </a:pPr>
            <a:r>
              <a:rPr lang="en-us" sz="2000"/>
              <a:t>This shape was found on a cyrene coin!   One theory is that the traditional heart came was derived from the plant seed of the Silphium plant. This now extinct (</a:t>
            </a:r>
            <a:r>
              <a:rPr lang="en-us" sz="2000" i="1"/>
              <a:t>for over 2k years</a:t>
            </a:r>
            <a:r>
              <a:rPr lang="en-us" sz="2000"/>
              <a:t>) North African plant was found in the ancient city of Cyrene during the seventh century BC. The plant was most commonly used as seasonings, but was also widely used as a contraceptive in ancient Egypt.</a:t>
            </a:r>
            <a:endParaRPr lang="en-us" sz="2000"/>
          </a:p>
          <a:p>
            <a:pPr marL="215900" indent="-215900">
              <a:lnSpc>
                <a:spcPct val="100000"/>
              </a:lnSpc>
            </a:pPr>
            <a:r>
              <a:rPr lang="en-us" sz="2000"/>
              <a:t> </a:t>
            </a:r>
            <a:endParaRPr lang="en-us" sz="2000"/>
          </a:p>
          <a:p>
            <a:pPr marL="215900" indent="-215900">
              <a:lnSpc>
                <a:spcPct val="100000"/>
              </a:lnSpc>
            </a:pPr>
            <a:r>
              <a:rPr lang="en-us" sz="2000"/>
              <a:t> Because of it's importance to their economy, they depicted the shape of the seed on their coins. The seeds were distinctly heart-shaped. It is said that because of the use of the plant as a contraceptive, the shape of the seeds became associated with sexuality and eventually with romantic love.</a:t>
            </a:r>
            <a:endParaRPr lang="en-us" sz="2000"/>
          </a:p>
          <a:p>
            <a:pPr marL="215900" indent="-215900">
              <a:lnSpc>
                <a:spcPct val="100000"/>
              </a:lnSpc>
            </a:pPr>
            <a:r>
              <a:rPr lang="en-us" sz="2000"/>
              <a:t> </a:t>
            </a:r>
            <a:endParaRPr lang="en-us" sz="2000"/>
          </a:p>
          <a:p>
            <a:pPr marL="215900" indent="-215900">
              <a:lnSpc>
                <a:spcPct val="100000"/>
              </a:lnSpc>
            </a:pPr>
            <a:endParaRPr lang="en-us" sz="2000"/>
          </a:p>
        </p:txBody>
      </p:sp>
    </p:spTree>
  </p:cSld>
  <p:clrMapOvr>
    <a:masterClrMapping/>
  </p:clrMapOvr>
</p:notes>
</file>

<file path=ppt/notesSlides/notesSlide15.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qJ3QE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KPQAAEAAAACYAAAAIAAAAPQ8AAAAAAAA="/>
              </a:ext>
            </a:extLst>
          </p:cNvSpPr>
          <p:nvPr>
            <p:ph type="body"/>
          </p:nvPr>
        </p:nvSpPr>
        <p:spPr>
          <a:xfrm>
            <a:off x="777240" y="4777740"/>
            <a:ext cx="6216650" cy="526669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Sounds great… but in ancient days, HAVING KIDS was an important deal, as SOMEONE had to harvest, battle, herd sheep and cattle!</a:t>
            </a:r>
            <a:endParaRPr lang="en-us" sz="2000"/>
          </a:p>
          <a:p>
            <a:pPr marL="215900" indent="-215900">
              <a:lnSpc>
                <a:spcPct val="100000"/>
              </a:lnSpc>
            </a:pPr>
            <a:r>
              <a:rPr lang="en-us" sz="2000"/>
              <a:t> </a:t>
            </a:r>
            <a:endParaRPr lang="en-us" sz="2000"/>
          </a:p>
          <a:p>
            <a:pPr marL="215900" indent="-215900">
              <a:lnSpc>
                <a:spcPct val="100000"/>
              </a:lnSpc>
            </a:pPr>
            <a:r>
              <a:rPr lang="en-us" sz="2000"/>
              <a:t>Contraception would have been a very BAD thing back then.</a:t>
            </a:r>
            <a:endParaRPr lang="en-us" sz="2000"/>
          </a:p>
          <a:p>
            <a:pPr marL="215900" indent="-215900">
              <a:lnSpc>
                <a:spcPct val="100000"/>
              </a:lnSpc>
            </a:pPr>
            <a:r>
              <a:rPr lang="en-us" sz="2000"/>
              <a:t> </a:t>
            </a:r>
            <a:endParaRPr lang="en-us" sz="2000"/>
          </a:p>
          <a:p>
            <a:pPr marL="215900" indent="-215900">
              <a:lnSpc>
                <a:spcPct val="100000"/>
              </a:lnSpc>
            </a:pPr>
            <a:r>
              <a:rPr lang="en-us" sz="2000"/>
              <a:t>While its inception goes back farther than the 1960’s, contraception made it’s mainstream prominence during the ‘Free Love’ movement of the 60’s.</a:t>
            </a:r>
            <a:endParaRPr lang="en-us" sz="2000"/>
          </a:p>
          <a:p>
            <a:pPr marL="215900" indent="-215900">
              <a:lnSpc>
                <a:spcPct val="100000"/>
              </a:lnSpc>
            </a:pPr>
            <a:r>
              <a:rPr lang="en-us" sz="2000"/>
              <a:t> </a:t>
            </a:r>
            <a:endParaRPr lang="en-us" sz="2000"/>
          </a:p>
          <a:p>
            <a:pPr marL="215900" indent="-215900">
              <a:lnSpc>
                <a:spcPct val="100000"/>
              </a:lnSpc>
            </a:pPr>
            <a:r>
              <a:rPr lang="en-us" sz="2000"/>
              <a:t>It’s hard to have ‘free love’ when kids keep popping up all over and someone’s got to feed, cloth, and rear them.</a:t>
            </a:r>
            <a:endParaRPr lang="en-us" sz="2000"/>
          </a:p>
          <a:p>
            <a:pPr marL="215900" indent="-215900">
              <a:lnSpc>
                <a:spcPct val="100000"/>
              </a:lnSpc>
            </a:pPr>
            <a:r>
              <a:rPr lang="en-us" sz="2000"/>
              <a:t> </a:t>
            </a:r>
            <a:endParaRPr lang="en-us" sz="2000"/>
          </a:p>
          <a:p>
            <a:pPr marL="215900" indent="-215900">
              <a:lnSpc>
                <a:spcPct val="100000"/>
              </a:lnSpc>
            </a:pPr>
            <a:r>
              <a:rPr lang="en-us" sz="2000"/>
              <a:t>From the 1960’s, contraception has now become a medical right that must be funded by the government.</a:t>
            </a:r>
            <a:endParaRPr lang="en-us" sz="2000"/>
          </a:p>
        </p:txBody>
      </p:sp>
    </p:spTree>
  </p:cSld>
  <p:clrMapOvr>
    <a:masterClrMapping/>
  </p:clrMapOvr>
</p:notes>
</file>

<file path=ppt/notesSlides/notesSlide16.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CADwAAkAQAAIwhAAAZEgAAEAAAACYAAAAIAAAAAQ8AAAAAAAA="/>
              </a:ext>
            </a:extLst>
          </p:cNvSpPr>
          <p:nvPr>
            <p:ph type="sldImg"/>
          </p:nvPr>
        </p:nvSpPr>
        <p:spPr>
          <a:xfrm>
            <a:off x="2519680" y="741680"/>
            <a:ext cx="2933700" cy="220027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3RMAAAYrAAAIPAAAEAAAACYAAAAIAAAAPQ8AAAAAAAA="/>
              </a:ext>
            </a:extLst>
          </p:cNvSpPr>
          <p:nvPr>
            <p:ph type="body"/>
          </p:nvPr>
        </p:nvSpPr>
        <p:spPr>
          <a:xfrm>
            <a:off x="777240" y="3228975"/>
            <a:ext cx="6216650" cy="6529705"/>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SEXUAL FREEDOM is a modern term for ‘Violating God’s commandments against fornication, adultery, homosexuality, and lust’.</a:t>
            </a:r>
            <a:endParaRPr lang="en-us" sz="2000"/>
          </a:p>
          <a:p>
            <a:pPr marL="215900" indent="-215900">
              <a:lnSpc>
                <a:spcPct val="100000"/>
              </a:lnSpc>
            </a:pPr>
            <a:r>
              <a:rPr lang="en-us" sz="2000"/>
              <a:t> </a:t>
            </a:r>
            <a:endParaRPr lang="en-us" sz="2000"/>
          </a:p>
          <a:p>
            <a:pPr marL="215900" indent="-215900">
              <a:lnSpc>
                <a:spcPct val="100000"/>
              </a:lnSpc>
            </a:pPr>
            <a:r>
              <a:rPr lang="en-us" sz="2000"/>
              <a:t>In ‘53, the ‘I Love Lucy’ prime-time comedy could not use the word ‘Pregnant’.</a:t>
            </a:r>
            <a:endParaRPr lang="en-us" sz="2000"/>
          </a:p>
          <a:p>
            <a:pPr marL="215900" indent="-215900">
              <a:lnSpc>
                <a:spcPct val="100000"/>
              </a:lnSpc>
            </a:pPr>
            <a:r>
              <a:rPr lang="en-us" sz="2000"/>
              <a:t>Seven years later, sexual promiscuity was glamorized by Hollywood, academia, and a growing influence from the hippy culture.</a:t>
            </a:r>
            <a:endParaRPr lang="en-us" sz="2000"/>
          </a:p>
          <a:p>
            <a:pPr marL="215900" indent="-215900">
              <a:lnSpc>
                <a:spcPct val="100000"/>
              </a:lnSpc>
            </a:pPr>
            <a:r>
              <a:rPr lang="en-us" sz="2000"/>
              <a:t> </a:t>
            </a:r>
            <a:endParaRPr lang="en-us" sz="2000"/>
          </a:p>
          <a:p>
            <a:pPr marL="215900" indent="-215900">
              <a:lnSpc>
                <a:spcPct val="100000"/>
              </a:lnSpc>
            </a:pPr>
            <a:r>
              <a:rPr lang="en-us" sz="2000"/>
              <a:t>Open-Ended marriages</a:t>
            </a:r>
            <a:endParaRPr lang="en-us" sz="2000"/>
          </a:p>
          <a:p>
            <a:pPr marL="215900" indent="-215900">
              <a:lnSpc>
                <a:spcPct val="100000"/>
              </a:lnSpc>
            </a:pPr>
            <a:r>
              <a:rPr lang="en-us" sz="2000"/>
              <a:t>Co-habitation</a:t>
            </a:r>
            <a:endParaRPr lang="en-us" sz="2000"/>
          </a:p>
          <a:p>
            <a:pPr marL="215900" indent="-215900">
              <a:lnSpc>
                <a:spcPct val="100000"/>
              </a:lnSpc>
            </a:pPr>
            <a:r>
              <a:rPr lang="en-us" sz="2000"/>
              <a:t>Momosexuality</a:t>
            </a:r>
            <a:endParaRPr lang="en-us" sz="2000"/>
          </a:p>
          <a:p>
            <a:pPr marL="215900" indent="-215900">
              <a:lnSpc>
                <a:spcPct val="100000"/>
              </a:lnSpc>
            </a:pPr>
            <a:r>
              <a:rPr lang="en-us" sz="2000"/>
              <a:t>Pedophilia…</a:t>
            </a:r>
            <a:endParaRPr lang="en-us" sz="2000"/>
          </a:p>
          <a:p>
            <a:pPr marL="215900" indent="-215900">
              <a:lnSpc>
                <a:spcPct val="100000"/>
              </a:lnSpc>
            </a:pPr>
            <a:r>
              <a:rPr lang="en-us" sz="2000"/>
              <a:t> </a:t>
            </a:r>
            <a:endParaRPr lang="en-us" sz="2000"/>
          </a:p>
          <a:p>
            <a:pPr marL="215900" indent="-215900">
              <a:lnSpc>
                <a:spcPct val="100000"/>
              </a:lnSpc>
            </a:pPr>
            <a:r>
              <a:rPr lang="en-us" sz="2000"/>
              <a:t>Ask yourself this question:   Is polygamy illegal?   Then why is it ok to sleep with one person at a time?!?</a:t>
            </a:r>
            <a:endParaRPr lang="en-us" sz="2000"/>
          </a:p>
          <a:p>
            <a:pPr marL="215900" indent="-215900">
              <a:lnSpc>
                <a:spcPct val="100000"/>
              </a:lnSpc>
            </a:pPr>
            <a:r>
              <a:rPr lang="en-us" sz="2000"/>
              <a:t> </a:t>
            </a:r>
            <a:endParaRPr lang="en-us" sz="2000"/>
          </a:p>
          <a:p>
            <a:pPr marL="215900" indent="-215900">
              <a:lnSpc>
                <a:spcPct val="100000"/>
              </a:lnSpc>
            </a:pPr>
            <a:r>
              <a:rPr lang="en-us" sz="2000"/>
              <a:t>America has had 60 years of FREE LOVE…    but the Invoices are starting to pour in.</a:t>
            </a:r>
            <a:endParaRPr lang="en-us" sz="2000"/>
          </a:p>
          <a:p>
            <a:pPr marL="215900" indent="-215900">
              <a:lnSpc>
                <a:spcPct val="100000"/>
              </a:lnSpc>
            </a:pPr>
            <a:endParaRPr lang="en-us" sz="2000"/>
          </a:p>
        </p:txBody>
      </p:sp>
    </p:spTree>
  </p:cSld>
  <p:clrMapOvr>
    <a:masterClrMapping/>
  </p:clrMapOvr>
</p:notes>
</file>

<file path=ppt/notesSlides/notesSlide17.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IKE3QE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KEQAAFgIAAF4bAABFCQAAEAAAACYAAAAIAAAAAQ8AAAAAAAA="/>
              </a:ext>
            </a:extLst>
          </p:cNvSpPr>
          <p:nvPr>
            <p:ph type="sldImg"/>
          </p:nvPr>
        </p:nvSpPr>
        <p:spPr>
          <a:xfrm>
            <a:off x="2891790" y="339090"/>
            <a:ext cx="1557020" cy="11677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CQsAAAYrAAAIPAAAEAAAACYAAAAIAAAAPQ8AAAAAAAA="/>
              </a:ext>
            </a:extLst>
          </p:cNvSpPr>
          <p:nvPr>
            <p:ph type="body"/>
          </p:nvPr>
        </p:nvSpPr>
        <p:spPr>
          <a:xfrm>
            <a:off x="777240" y="1793875"/>
            <a:ext cx="6216650" cy="7964805"/>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The wages satan pays for sin is still death.</a:t>
            </a:r>
            <a:endParaRPr lang="en-us" sz="2000"/>
          </a:p>
          <a:p>
            <a:pPr marL="215900" indent="-215900">
              <a:lnSpc>
                <a:spcPct val="100000"/>
              </a:lnSpc>
            </a:pPr>
            <a:r>
              <a:rPr lang="en-us" sz="2000"/>
              <a:t> </a:t>
            </a:r>
            <a:endParaRPr lang="en-us" sz="2000"/>
          </a:p>
          <a:p>
            <a:pPr marL="215900" indent="-215900">
              <a:lnSpc>
                <a:spcPct val="100000"/>
              </a:lnSpc>
            </a:pPr>
            <a:r>
              <a:rPr lang="en-us" sz="2000"/>
              <a:t>Before we reveal what this has to do with ‘Superbugs’, consider the ‘FRUITS’ of FREE LOVE in the USA:</a:t>
            </a:r>
            <a:endParaRPr lang="en-us" sz="2000"/>
          </a:p>
          <a:p>
            <a:pPr marL="215900" indent="-215900">
              <a:lnSpc>
                <a:spcPct val="100000"/>
              </a:lnSpc>
            </a:pPr>
            <a:r>
              <a:rPr lang="en-us" sz="2000"/>
              <a:t> </a:t>
            </a:r>
            <a:endParaRPr lang="en-us" sz="2000"/>
          </a:p>
          <a:p>
            <a:pPr marL="215900" indent="-215900">
              <a:lnSpc>
                <a:spcPct val="100000"/>
              </a:lnSpc>
            </a:pPr>
            <a:r>
              <a:rPr lang="en-us" sz="2000"/>
              <a:t>    • 70m  cases of genital herpes and HPV</a:t>
            </a:r>
            <a:endParaRPr lang="en-us" sz="2000"/>
          </a:p>
          <a:p>
            <a:pPr marL="215900" indent="-215900">
              <a:lnSpc>
                <a:spcPct val="100000"/>
              </a:lnSpc>
            </a:pPr>
            <a:r>
              <a:rPr lang="en-us" sz="2000"/>
              <a:t>    • 5m  cases of chlamydia</a:t>
            </a:r>
            <a:endParaRPr lang="en-us" sz="2000"/>
          </a:p>
          <a:p>
            <a:pPr marL="215900" indent="-215900">
              <a:lnSpc>
                <a:spcPct val="100000"/>
              </a:lnSpc>
            </a:pPr>
            <a:r>
              <a:rPr lang="en-us" sz="2000"/>
              <a:t>    • 1.1m  cases of ghonorrhea</a:t>
            </a:r>
            <a:endParaRPr lang="en-us" sz="2000"/>
          </a:p>
          <a:p>
            <a:pPr marL="215900" indent="-215900">
              <a:lnSpc>
                <a:spcPct val="100000"/>
              </a:lnSpc>
            </a:pPr>
            <a:r>
              <a:rPr lang="en-us" sz="2000"/>
              <a:t>    • 1m  people with HIV</a:t>
            </a:r>
            <a:endParaRPr lang="en-us" sz="2000"/>
          </a:p>
          <a:p>
            <a:pPr marL="215900" indent="-215900">
              <a:lnSpc>
                <a:spcPct val="100000"/>
              </a:lnSpc>
            </a:pPr>
            <a:r>
              <a:rPr lang="en-us" sz="2000"/>
              <a:t>    • 45k  people with AIDS</a:t>
            </a:r>
            <a:endParaRPr lang="en-us" sz="2000"/>
          </a:p>
          <a:p>
            <a:pPr marL="215900" indent="-215900">
              <a:lnSpc>
                <a:spcPct val="100000"/>
              </a:lnSpc>
            </a:pPr>
            <a:r>
              <a:rPr lang="en-us" sz="2000"/>
              <a:t>    • 300k  people with Hepatitis B</a:t>
            </a:r>
            <a:endParaRPr lang="en-us" sz="2000"/>
          </a:p>
          <a:p>
            <a:pPr marL="215900" indent="-215900">
              <a:lnSpc>
                <a:spcPct val="100000"/>
              </a:lnSpc>
            </a:pPr>
            <a:r>
              <a:rPr lang="en-us" sz="2000"/>
              <a:t>    • 120k  cases of syphilis</a:t>
            </a:r>
            <a:endParaRPr lang="en-us" sz="2000"/>
          </a:p>
          <a:p>
            <a:pPr marL="215900" indent="-215900">
              <a:lnSpc>
                <a:spcPct val="100000"/>
              </a:lnSpc>
            </a:pPr>
            <a:r>
              <a:rPr lang="en-us" sz="2000"/>
              <a:t>    • 20m  people addicted to pornography</a:t>
            </a:r>
            <a:endParaRPr lang="en-us" sz="2000"/>
          </a:p>
          <a:p>
            <a:pPr marL="215900" indent="-215900">
              <a:lnSpc>
                <a:spcPct val="100000"/>
              </a:lnSpc>
            </a:pPr>
            <a:r>
              <a:rPr lang="en-us" sz="2000"/>
              <a:t>    • 25% of U.S. women sexually molested by the age of 18 (Ironically enough, 25% of women over 60 are on antidepressants!)</a:t>
            </a:r>
            <a:endParaRPr lang="en-us" sz="2000"/>
          </a:p>
          <a:p>
            <a:pPr marL="215900" indent="-215900">
              <a:lnSpc>
                <a:spcPct val="100000"/>
              </a:lnSpc>
            </a:pPr>
            <a:r>
              <a:rPr lang="en-us" sz="2000"/>
              <a:t>    • 123m  Americans affected by a sexually transmitted disease</a:t>
            </a:r>
            <a:endParaRPr lang="en-us" sz="2000"/>
          </a:p>
          <a:p>
            <a:pPr marL="215900" indent="-215900">
              <a:lnSpc>
                <a:spcPct val="100000"/>
              </a:lnSpc>
            </a:pPr>
            <a:r>
              <a:rPr lang="en-us" sz="2000"/>
              <a:t>    • 79,914 arrests reported by the FBI for sex crimes OTHER THAN PROSTITUTION.  (Factoring 50 crimes for every arrest brings the number to 3,995,700.)</a:t>
            </a:r>
            <a:endParaRPr lang="en-us" sz="2000"/>
          </a:p>
          <a:p>
            <a:pPr marL="215900" indent="-215900">
              <a:lnSpc>
                <a:spcPct val="100000"/>
              </a:lnSpc>
            </a:pPr>
            <a:r>
              <a:rPr lang="en-us" sz="2000"/>
              <a:t>    • 50,m  abortions</a:t>
            </a:r>
            <a:endParaRPr lang="en-us" sz="2000"/>
          </a:p>
          <a:p>
            <a:pPr marL="215900" indent="-215900">
              <a:lnSpc>
                <a:spcPct val="100000"/>
              </a:lnSpc>
            </a:pPr>
            <a:r>
              <a:rPr lang="en-us" sz="2000"/>
              <a:t>    • Multitudes of children born out-of-wedlock</a:t>
            </a:r>
            <a:endParaRPr lang="en-us" sz="2000"/>
          </a:p>
          <a:p>
            <a:pPr marL="215900" indent="-215900">
              <a:lnSpc>
                <a:spcPct val="100000"/>
              </a:lnSpc>
            </a:pPr>
            <a:r>
              <a:rPr lang="en-us" sz="2000"/>
              <a:t>    • A minority of children currently being raised with both biological parents in the home</a:t>
            </a:r>
            <a:endParaRPr lang="en-us" sz="2000"/>
          </a:p>
        </p:txBody>
      </p:sp>
    </p:spTree>
  </p:cSld>
  <p:clrMapOvr>
    <a:masterClrMapping/>
  </p:clrMapOvr>
</p:notes>
</file>

<file path=ppt/notesSlides/notesSlide18.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mNwAAEAAAACYAAAAIAAAAPQ8AAAAAAAA="/>
              </a:ext>
            </a:extLst>
          </p:cNvSpPr>
          <p:nvPr>
            <p:ph type="body"/>
          </p:nvPr>
        </p:nvSpPr>
        <p:spPr>
          <a:xfrm>
            <a:off x="777240" y="4777740"/>
            <a:ext cx="6216650" cy="430911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CNBC.com - “Sex Superbug Could Be ‘Worse than AIDS”</a:t>
            </a:r>
            <a:endParaRPr lang="en-us" sz="2000"/>
          </a:p>
          <a:p>
            <a:pPr marL="215900" indent="-215900">
              <a:lnSpc>
                <a:spcPct val="100000"/>
              </a:lnSpc>
            </a:pPr>
            <a:r>
              <a:rPr lang="en-us" sz="2000"/>
              <a:t> </a:t>
            </a:r>
            <a:endParaRPr lang="en-us" sz="2000"/>
          </a:p>
          <a:p>
            <a:pPr marL="215900" indent="-215900">
              <a:lnSpc>
                <a:spcPct val="100000"/>
              </a:lnSpc>
            </a:pPr>
            <a:r>
              <a:rPr lang="en-us" sz="2000"/>
              <a:t>“An antibiotic-resistant strain of gonorrhea – now considered a superbug – has some analysts saying that the bacteria’s effects could match those of AIDS.</a:t>
            </a:r>
            <a:endParaRPr lang="en-us" sz="2000"/>
          </a:p>
          <a:p>
            <a:pPr marL="215900" indent="-215900">
              <a:lnSpc>
                <a:spcPct val="100000"/>
              </a:lnSpc>
            </a:pPr>
            <a:r>
              <a:rPr lang="en-us" sz="2000"/>
              <a:t> </a:t>
            </a:r>
            <a:endParaRPr lang="en-us" sz="2000"/>
          </a:p>
          <a:p>
            <a:pPr marL="215900" indent="-215900">
              <a:lnSpc>
                <a:spcPct val="100000"/>
              </a:lnSpc>
            </a:pPr>
            <a:r>
              <a:rPr lang="en-us" sz="2000"/>
              <a:t>“This might be a lot worse than AIDS in the short run because the bacteria is more aggressive and will effect more people quickly,” says Alan Christianson, a doctor of naturopathic medicine.</a:t>
            </a:r>
            <a:endParaRPr lang="en-us" sz="2000"/>
          </a:p>
          <a:p>
            <a:pPr marL="215900" indent="-215900">
              <a:lnSpc>
                <a:spcPct val="100000"/>
              </a:lnSpc>
            </a:pPr>
            <a:r>
              <a:rPr lang="en-us" sz="2000"/>
              <a:t> </a:t>
            </a:r>
            <a:endParaRPr lang="en-us" sz="2000"/>
          </a:p>
          <a:p>
            <a:pPr marL="215900" indent="-215900">
              <a:lnSpc>
                <a:spcPct val="100000"/>
              </a:lnSpc>
            </a:pPr>
            <a:r>
              <a:rPr lang="en-us" sz="2000"/>
              <a:t>“Even though 30m people have died from AIDS-related causes worldwide, Christianson believes the effects of the gonorrhea bacteria is more direct.</a:t>
            </a:r>
            <a:endParaRPr lang="en-us" sz="2000"/>
          </a:p>
        </p:txBody>
      </p:sp>
    </p:spTree>
  </p:cSld>
  <p:clrMapOvr>
    <a:masterClrMapping/>
  </p:clrMapOvr>
</p:notes>
</file>

<file path=ppt/notesSlides/notesSlide19.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o8DXk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FoMFFo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DmNwAAEAAAACYAAAAIAAAAPQ8AAAAAAAA="/>
              </a:ext>
            </a:extLst>
          </p:cNvSpPr>
          <p:nvPr>
            <p:ph type="body"/>
          </p:nvPr>
        </p:nvSpPr>
        <p:spPr>
          <a:xfrm>
            <a:off x="777240" y="4777740"/>
            <a:ext cx="6216650" cy="430911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“Getting gonorrhea from this strain might put someone into septic shock and death in a matter of days,” Christianson said, “This is VERY dangerous.”</a:t>
            </a:r>
            <a:endParaRPr lang="en-us" sz="2000"/>
          </a:p>
          <a:p>
            <a:pPr marL="215900" indent="-215900">
              <a:lnSpc>
                <a:spcPct val="100000"/>
              </a:lnSpc>
            </a:pPr>
            <a:r>
              <a:rPr lang="en-us" sz="2000"/>
              <a:t> </a:t>
            </a:r>
            <a:endParaRPr lang="en-us" sz="2000"/>
          </a:p>
          <a:p>
            <a:pPr marL="215900" indent="-215900">
              <a:lnSpc>
                <a:spcPct val="100000"/>
              </a:lnSpc>
            </a:pPr>
            <a:r>
              <a:rPr lang="en-us" sz="2000"/>
              <a:t>“It’s an emergency situation,” William Smith, exec director of the National Coalition of STD directors, “As time moves on, it’s getting more hazardous.”</a:t>
            </a:r>
            <a:endParaRPr lang="en-us" sz="2000"/>
          </a:p>
          <a:p>
            <a:pPr marL="215900" indent="-215900">
              <a:lnSpc>
                <a:spcPct val="100000"/>
              </a:lnSpc>
            </a:pPr>
            <a:r>
              <a:rPr lang="en-us" sz="2000"/>
              <a:t> </a:t>
            </a:r>
            <a:endParaRPr lang="en-us" sz="2000"/>
          </a:p>
          <a:p>
            <a:pPr marL="215900" indent="-215900">
              <a:lnSpc>
                <a:spcPct val="100000"/>
              </a:lnSpc>
            </a:pPr>
            <a:r>
              <a:rPr lang="en-us" sz="2000"/>
              <a:t>“This gonorrhea strain, HO41, was discovered in Japan two years ago in a 31yr old. Female sex worker who had been screened in 2009. The bacteria has since been found in Hawaii, California, and Norway.</a:t>
            </a:r>
            <a:endParaRPr lang="en-us" sz="2000"/>
          </a:p>
        </p:txBody>
      </p:sp>
    </p:spTree>
  </p:cSld>
  <p:clrMapOvr>
    <a:masterClrMapping/>
  </p:clrMapOvr>
</p:notes>
</file>

<file path=ppt/notesSlides/notesSlide20.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JWD3QE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DAAAvwcAAFAjAADcGAAAEAAAACYAAAAIAAAAAQ8AAAAAAAA="/>
              </a:ext>
            </a:extLst>
          </p:cNvSpPr>
          <p:nvPr>
            <p:ph type="sldImg"/>
          </p:nvPr>
        </p:nvSpPr>
        <p:spPr>
          <a:xfrm>
            <a:off x="2030730" y="1259205"/>
            <a:ext cx="3709670" cy="278193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fBoAAAYrAAC1OgAAEAAAACYAAAAIAAAAPQ8AAAAAAAA="/>
              </a:ext>
            </a:extLst>
          </p:cNvSpPr>
          <p:nvPr>
            <p:ph type="body"/>
          </p:nvPr>
        </p:nvSpPr>
        <p:spPr>
          <a:xfrm>
            <a:off x="777240" y="4305300"/>
            <a:ext cx="6216650" cy="5238115"/>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“Because it resists current antibiotic treatment, the strain has been placed in the SUPERBUG category with other resistant bacteria, such as MRSA and CRE. </a:t>
            </a:r>
            <a:endParaRPr lang="en-us" sz="2000"/>
          </a:p>
          <a:p>
            <a:pPr marL="215900" indent="-215900">
              <a:lnSpc>
                <a:spcPct val="100000"/>
              </a:lnSpc>
            </a:pPr>
            <a:r>
              <a:rPr lang="en-us" sz="2000"/>
              <a:t> </a:t>
            </a:r>
            <a:endParaRPr lang="en-us" sz="2000"/>
          </a:p>
          <a:p>
            <a:pPr marL="215900" indent="-215900">
              <a:lnSpc>
                <a:spcPct val="100000"/>
              </a:lnSpc>
            </a:pPr>
            <a:r>
              <a:rPr lang="en-us" sz="2000"/>
              <a:t>These superbugs kill about HALF the people they attack, and nearly 1 in 20 hospital patience have become infected with one, according to the CDC.</a:t>
            </a:r>
            <a:endParaRPr lang="en-us" sz="2000"/>
          </a:p>
          <a:p>
            <a:pPr marL="215900" indent="-215900">
              <a:lnSpc>
                <a:spcPct val="100000"/>
              </a:lnSpc>
            </a:pPr>
            <a:r>
              <a:rPr lang="en-us" sz="2000"/>
              <a:t> </a:t>
            </a:r>
            <a:endParaRPr lang="en-us" sz="2000"/>
          </a:p>
          <a:p>
            <a:pPr marL="215900" indent="-215900">
              <a:lnSpc>
                <a:spcPct val="100000"/>
              </a:lnSpc>
            </a:pPr>
            <a:r>
              <a:rPr lang="en-us" sz="2000"/>
              <a:t>READY FOR THE RECOMMENDATION?</a:t>
            </a:r>
            <a:endParaRPr lang="en-us" sz="2000"/>
          </a:p>
          <a:p>
            <a:pPr marL="215900" indent="-215900">
              <a:lnSpc>
                <a:spcPct val="100000"/>
              </a:lnSpc>
            </a:pPr>
            <a:r>
              <a:rPr lang="en-us" sz="2000"/>
              <a:t> </a:t>
            </a:r>
            <a:endParaRPr lang="en-us" sz="2000"/>
          </a:p>
          <a:p>
            <a:pPr marL="215900" indent="-215900">
              <a:lnSpc>
                <a:spcPct val="100000"/>
              </a:lnSpc>
            </a:pPr>
            <a:r>
              <a:rPr lang="en-us" sz="2000"/>
              <a:t>“People need to practice safe sex, like always.” Christianson said. “Anyone beginning a new relationship should get tested along with their partner. The way gonorrhea works, not everyone knows they have it. And with this new strain, it’s even MORE important than ever to find out!</a:t>
            </a:r>
            <a:endParaRPr lang="en-us" sz="2000"/>
          </a:p>
        </p:txBody>
      </p:sp>
    </p:spTree>
  </p:cSld>
  <p:clrMapOvr>
    <a:masterClrMapping/>
  </p:clrMapOvr>
</p:notes>
</file>

<file path=ppt/notesSlides/notesSlide21.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0DgAAiAMAAFwhAAC3EQAAEAAAACYAAAAIAAAAAQ8AAAAAAAA="/>
              </a:ext>
            </a:extLst>
          </p:cNvSpPr>
          <p:nvPr>
            <p:ph type="sldImg"/>
          </p:nvPr>
        </p:nvSpPr>
        <p:spPr>
          <a:xfrm>
            <a:off x="2349500" y="574040"/>
            <a:ext cx="3073400" cy="230568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bBMAAAYrAABEOgAAEAAAACYAAAAIAAAAPQ8AAAAAAAA="/>
              </a:ext>
            </a:extLst>
          </p:cNvSpPr>
          <p:nvPr>
            <p:ph type="body"/>
          </p:nvPr>
        </p:nvSpPr>
        <p:spPr>
          <a:xfrm>
            <a:off x="777240" y="3157220"/>
            <a:ext cx="6216650" cy="631444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All superbugs must be dealt with before it’s too late! He says.</a:t>
            </a:r>
            <a:endParaRPr lang="en-us" sz="2000"/>
          </a:p>
          <a:p>
            <a:pPr marL="215900" indent="-215900">
              <a:lnSpc>
                <a:spcPct val="100000"/>
              </a:lnSpc>
            </a:pPr>
            <a:r>
              <a:rPr lang="en-us" sz="2000"/>
              <a:t> </a:t>
            </a:r>
            <a:endParaRPr lang="en-us" sz="2000"/>
          </a:p>
          <a:p>
            <a:pPr marL="215900" indent="-215900">
              <a:lnSpc>
                <a:spcPct val="100000"/>
              </a:lnSpc>
            </a:pPr>
            <a:r>
              <a:rPr lang="en-us" sz="2000"/>
              <a:t>Yet, in SPITE of this ‘Worldly Wisdom’ of “Just keep doing what you’re doing and be safe… and get checked (in case that doesn’t work)”</a:t>
            </a:r>
            <a:endParaRPr lang="en-us" sz="2000"/>
          </a:p>
          <a:p>
            <a:pPr marL="215900" indent="-215900">
              <a:lnSpc>
                <a:spcPct val="100000"/>
              </a:lnSpc>
            </a:pPr>
            <a:r>
              <a:rPr lang="en-us" sz="2000"/>
              <a:t> </a:t>
            </a:r>
            <a:endParaRPr lang="en-us" sz="2000"/>
          </a:p>
          <a:p>
            <a:pPr marL="215900" indent="-215900">
              <a:lnSpc>
                <a:spcPct val="100000"/>
              </a:lnSpc>
            </a:pPr>
            <a:r>
              <a:rPr lang="en-us" sz="2000"/>
              <a:t>… The CRC reports:</a:t>
            </a:r>
            <a:endParaRPr lang="en-us" sz="2000"/>
          </a:p>
          <a:p>
            <a:pPr marL="215900" indent="-215900">
              <a:lnSpc>
                <a:spcPct val="100000"/>
              </a:lnSpc>
            </a:pPr>
            <a:r>
              <a:rPr lang="en-us" sz="2000"/>
              <a:t>“Every year 20m new STD infections happen in the United States.    ANYONE can get them.</a:t>
            </a:r>
            <a:endParaRPr lang="en-us" sz="2000"/>
          </a:p>
          <a:p>
            <a:pPr marL="215900" indent="-215900">
              <a:lnSpc>
                <a:spcPct val="100000"/>
              </a:lnSpc>
            </a:pPr>
            <a:endParaRPr lang="en-us" sz="2000"/>
          </a:p>
          <a:p>
            <a:pPr marL="215900" indent="-215900">
              <a:lnSpc>
                <a:spcPct val="100000"/>
              </a:lnSpc>
            </a:pPr>
            <a:r>
              <a:rPr lang="en-us" sz="2000"/>
              <a:t>However, Some groups are DISPROPORTIONATELY AFFECTED by STD’s.</a:t>
            </a:r>
            <a:endParaRPr lang="en-us" sz="2000"/>
          </a:p>
          <a:p>
            <a:pPr marL="215900" indent="-215900">
              <a:lnSpc>
                <a:spcPct val="100000"/>
              </a:lnSpc>
            </a:pPr>
            <a:r>
              <a:rPr lang="en-us" sz="2000"/>
              <a:t> </a:t>
            </a:r>
            <a:endParaRPr lang="en-us" sz="2000"/>
          </a:p>
          <a:p>
            <a:pPr marL="215900" indent="-215900">
              <a:lnSpc>
                <a:spcPct val="100000"/>
              </a:lnSpc>
            </a:pPr>
            <a:r>
              <a:rPr lang="en-us" sz="2000"/>
              <a:t>Adolescents and Young Adults</a:t>
            </a:r>
            <a:endParaRPr lang="en-us" sz="2000"/>
          </a:p>
          <a:p>
            <a:pPr marL="215900" indent="-215900">
              <a:lnSpc>
                <a:spcPct val="100000"/>
              </a:lnSpc>
            </a:pPr>
            <a:r>
              <a:rPr lang="en-us" sz="2000"/>
              <a:t>Gay, Bi, &amp; Other Men who have sex with men.</a:t>
            </a:r>
            <a:endParaRPr lang="en-us" sz="2000"/>
          </a:p>
          <a:p>
            <a:pPr marL="215900" indent="-215900">
              <a:lnSpc>
                <a:spcPct val="100000"/>
              </a:lnSpc>
            </a:pPr>
            <a:r>
              <a:rPr lang="en-us" sz="2000"/>
              <a:t>And some Racial/Ethnic Minorities.</a:t>
            </a:r>
            <a:endParaRPr lang="en-us" sz="2000"/>
          </a:p>
          <a:p>
            <a:pPr marL="215900" indent="-215900">
              <a:lnSpc>
                <a:spcPct val="100000"/>
              </a:lnSpc>
            </a:pPr>
            <a:r>
              <a:rPr lang="en-us" sz="2000"/>
              <a:t> </a:t>
            </a:r>
            <a:endParaRPr lang="en-us" sz="2000"/>
          </a:p>
          <a:p>
            <a:pPr marL="215900" indent="-215900">
              <a:lnSpc>
                <a:spcPct val="100000"/>
              </a:lnSpc>
            </a:pPr>
            <a:r>
              <a:rPr lang="en-us" sz="2000"/>
              <a:t>Good News is STD’s are preventable!</a:t>
            </a:r>
            <a:endParaRPr lang="en-us" sz="2000"/>
          </a:p>
          <a:p>
            <a:pPr marL="215900" indent="-215900">
              <a:lnSpc>
                <a:spcPct val="100000"/>
              </a:lnSpc>
            </a:pPr>
            <a:endParaRPr lang="en-us" sz="2000"/>
          </a:p>
        </p:txBody>
      </p:sp>
    </p:spTree>
  </p:cSld>
  <p:clrMapOvr>
    <a:masterClrMapping/>
  </p:clrMapOvr>
</p:notes>
</file>

<file path=ppt/notesSlides/notesSlide22.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SDQAAcQMAAP4hAACKEgAAEAAAACYAAAAIAAAAAQ8AAAAAAAA="/>
              </a:ext>
            </a:extLst>
          </p:cNvSpPr>
          <p:nvPr>
            <p:ph type="sldImg"/>
          </p:nvPr>
        </p:nvSpPr>
        <p:spPr>
          <a:xfrm>
            <a:off x="2246630" y="559435"/>
            <a:ext cx="3279140" cy="245427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JBAAAuRQAAAcrAABEOgAAEAAAACYAAAAIAAAAPQ8AAAAAAAA="/>
              </a:ext>
            </a:extLst>
          </p:cNvSpPr>
          <p:nvPr>
            <p:ph type="body"/>
          </p:nvPr>
        </p:nvSpPr>
        <p:spPr>
          <a:xfrm>
            <a:off x="777875" y="3368675"/>
            <a:ext cx="6216650" cy="6102985"/>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1. ABSTINENCE – Surest way to avoid Sexual Transmitted Disease is to abstain.</a:t>
            </a:r>
            <a:endParaRPr lang="en-us" sz="2000"/>
          </a:p>
          <a:p>
            <a:pPr marL="215900" indent="-215900">
              <a:lnSpc>
                <a:spcPct val="100000"/>
              </a:lnSpc>
            </a:pPr>
            <a:r>
              <a:rPr lang="en-us" sz="2000"/>
              <a:t> </a:t>
            </a:r>
            <a:endParaRPr lang="en-us" sz="2000"/>
          </a:p>
          <a:p>
            <a:pPr marL="215900" indent="-215900">
              <a:lnSpc>
                <a:spcPct val="100000"/>
              </a:lnSpc>
            </a:pPr>
            <a:r>
              <a:rPr lang="en-us" sz="2000"/>
              <a:t>2. Have fewer partners – Agree to only have sex with one person who agrees to only have sex with you.</a:t>
            </a:r>
            <a:endParaRPr lang="en-us" sz="2000"/>
          </a:p>
          <a:p>
            <a:pPr marL="215900" indent="-215900">
              <a:lnSpc>
                <a:spcPct val="100000"/>
              </a:lnSpc>
            </a:pPr>
            <a:r>
              <a:rPr lang="en-us" sz="2000"/>
              <a:t> </a:t>
            </a:r>
            <a:endParaRPr lang="en-us" sz="2000"/>
          </a:p>
          <a:p>
            <a:pPr marL="215900" indent="-215900">
              <a:lnSpc>
                <a:spcPct val="100000"/>
              </a:lnSpc>
            </a:pPr>
            <a:r>
              <a:rPr lang="en-us" sz="2000"/>
              <a:t>3. Make sure you both get tested.</a:t>
            </a:r>
            <a:endParaRPr lang="en-us" sz="2000"/>
          </a:p>
          <a:p>
            <a:pPr marL="215900" indent="-215900">
              <a:lnSpc>
                <a:spcPct val="100000"/>
              </a:lnSpc>
            </a:pPr>
            <a:r>
              <a:rPr lang="en-us" sz="2000"/>
              <a:t> </a:t>
            </a:r>
            <a:endParaRPr lang="en-us" sz="2000"/>
          </a:p>
          <a:p>
            <a:pPr marL="215900" indent="-215900">
              <a:lnSpc>
                <a:spcPct val="100000"/>
              </a:lnSpc>
            </a:pPr>
            <a:r>
              <a:rPr lang="en-us" sz="2000"/>
              <a:t>4. Get Vaccinated – Some STD’s can be prevented by Vaccines.</a:t>
            </a:r>
            <a:endParaRPr lang="en-us" sz="2000"/>
          </a:p>
          <a:p>
            <a:pPr marL="215900" indent="-215900">
              <a:lnSpc>
                <a:spcPct val="100000"/>
              </a:lnSpc>
            </a:pPr>
            <a:r>
              <a:rPr lang="en-us" sz="2000"/>
              <a:t> </a:t>
            </a:r>
            <a:endParaRPr lang="en-us" sz="2000"/>
          </a:p>
          <a:p>
            <a:pPr marL="215900" indent="-215900">
              <a:lnSpc>
                <a:spcPct val="100000"/>
              </a:lnSpc>
            </a:pPr>
            <a:r>
              <a:rPr lang="en-us" sz="2000"/>
              <a:t>WHO SHOULD GET VACCINATED?</a:t>
            </a:r>
            <a:endParaRPr lang="en-us" sz="2000"/>
          </a:p>
          <a:p>
            <a:pPr marL="215900" indent="-215900">
              <a:lnSpc>
                <a:spcPct val="100000"/>
              </a:lnSpc>
              <a:buClr>
                <a:srgbClr val="000000"/>
              </a:buClr>
              <a:buSzPts val="900"/>
              <a:buFont typeface="Wingdings" pitchFamily="0" charset="0"/>
              <a:buChar char=""/>
            </a:pPr>
            <a:r>
              <a:rPr lang="en-us" sz="2000"/>
              <a:t>Young women (13-26) and young men (13-21)</a:t>
            </a:r>
            <a:endParaRPr lang="en-us" sz="2000"/>
          </a:p>
          <a:p>
            <a:pPr marL="215900" indent="-215900">
              <a:lnSpc>
                <a:spcPct val="100000"/>
              </a:lnSpc>
              <a:buClr>
                <a:srgbClr val="000000"/>
              </a:buClr>
              <a:buSzPts val="900"/>
              <a:buFont typeface="Wingdings" pitchFamily="0" charset="0"/>
              <a:buChar char=""/>
            </a:pPr>
            <a:r>
              <a:rPr lang="en-us" sz="2000"/>
              <a:t>Gay, Bi, &amp; Men w. Men (up to 26)</a:t>
            </a:r>
            <a:endParaRPr lang="en-us" sz="2000"/>
          </a:p>
          <a:p>
            <a:pPr marL="215900" indent="-215900">
              <a:lnSpc>
                <a:spcPct val="100000"/>
              </a:lnSpc>
              <a:buClr>
                <a:srgbClr val="000000"/>
              </a:buClr>
              <a:buSzPts val="900"/>
              <a:buFont typeface="Wingdings" pitchFamily="0" charset="0"/>
              <a:buChar char=""/>
            </a:pPr>
            <a:r>
              <a:rPr lang="en-us" sz="2000"/>
              <a:t>Men with compromised immune systems (up to 26)</a:t>
            </a:r>
            <a:endParaRPr lang="en-us" sz="2000"/>
          </a:p>
          <a:p>
            <a:pPr marL="215900" indent="-215900">
              <a:lnSpc>
                <a:spcPct val="100000"/>
              </a:lnSpc>
            </a:pPr>
            <a:endParaRPr lang="en-us" sz="2000"/>
          </a:p>
          <a:p>
            <a:pPr marL="215900" indent="-215900">
              <a:lnSpc>
                <a:spcPct val="100000"/>
              </a:lnSpc>
            </a:pPr>
            <a:r>
              <a:rPr lang="en-us" sz="2000"/>
              <a:t>Many STD’s are curable…   All can at least treat the symptoms.</a:t>
            </a:r>
            <a:endParaRPr lang="en-us" sz="2000"/>
          </a:p>
          <a:p>
            <a:pPr marL="215900" indent="-215900">
              <a:lnSpc>
                <a:spcPct val="100000"/>
              </a:lnSpc>
            </a:pPr>
            <a:r>
              <a:rPr lang="en-us" sz="2000"/>
              <a:t>… UNLESS THE STD IS IMMUNE TO TREATMENT.</a:t>
            </a:r>
            <a:endParaRPr lang="en-us" sz="2000"/>
          </a:p>
          <a:p>
            <a:pPr marL="215900" indent="-215900">
              <a:lnSpc>
                <a:spcPct val="100000"/>
              </a:lnSpc>
            </a:pPr>
            <a:endParaRPr lang="en-us" sz="2000"/>
          </a:p>
        </p:txBody>
      </p:sp>
    </p:spTree>
  </p:cSld>
  <p:clrMapOvr>
    <a:masterClrMapping/>
  </p:clrMapOvr>
</p:notes>
</file>

<file path=ppt/notesSlides/notesSlide23.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KiC3QE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dDQAAiAMAAPMhAACZEgAAEAAAACYAAAAIAAAAAQ8AAAAAAAA="/>
              </a:ext>
            </a:extLst>
          </p:cNvSpPr>
          <p:nvPr>
            <p:ph type="sldImg"/>
          </p:nvPr>
        </p:nvSpPr>
        <p:spPr>
          <a:xfrm>
            <a:off x="2253615" y="574040"/>
            <a:ext cx="3265170" cy="244919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JBAAAMBUAAAcrAAAcNQAAEAAAACYAAAAIAAAAPQ8AAAAAAAA="/>
              </a:ext>
            </a:extLst>
          </p:cNvSpPr>
          <p:nvPr>
            <p:ph type="body"/>
          </p:nvPr>
        </p:nvSpPr>
        <p:spPr>
          <a:xfrm>
            <a:off x="777875" y="3444240"/>
            <a:ext cx="6216650" cy="518922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We reap a harvest compared to what little we sow.   It multiplies.</a:t>
            </a:r>
            <a:endParaRPr lang="en-us" sz="2000"/>
          </a:p>
          <a:p>
            <a:pPr marL="215900" indent="-215900">
              <a:lnSpc>
                <a:spcPct val="100000"/>
              </a:lnSpc>
            </a:pPr>
            <a:r>
              <a:rPr lang="en-us" sz="2000"/>
              <a:t> </a:t>
            </a:r>
            <a:endParaRPr lang="en-us" sz="2000"/>
          </a:p>
          <a:p>
            <a:pPr marL="215900" indent="-215900">
              <a:lnSpc>
                <a:spcPct val="100000"/>
              </a:lnSpc>
            </a:pPr>
            <a:r>
              <a:rPr lang="en-us" sz="2000"/>
              <a:t>Some 10 fold, some 60 fold, and some 100 fold. </a:t>
            </a:r>
            <a:endParaRPr lang="en-us" sz="2000"/>
          </a:p>
          <a:p>
            <a:pPr marL="215900" indent="-215900">
              <a:lnSpc>
                <a:spcPct val="100000"/>
              </a:lnSpc>
            </a:pPr>
            <a:r>
              <a:rPr lang="en-us" sz="2000"/>
              <a:t> </a:t>
            </a:r>
            <a:endParaRPr lang="en-us" sz="2000"/>
          </a:p>
          <a:p>
            <a:pPr marL="215900" indent="-215900">
              <a:lnSpc>
                <a:spcPct val="100000"/>
              </a:lnSpc>
            </a:pPr>
            <a:r>
              <a:rPr lang="en-us" sz="2000"/>
              <a:t>Good or Bad, we SOW with our actions, we don’t just deposit and withdraw them.</a:t>
            </a:r>
            <a:endParaRPr lang="en-us" sz="2000"/>
          </a:p>
          <a:p>
            <a:pPr marL="215900" indent="-215900">
              <a:lnSpc>
                <a:spcPct val="100000"/>
              </a:lnSpc>
            </a:pPr>
            <a:r>
              <a:rPr lang="en-us" sz="2000"/>
              <a:t> </a:t>
            </a:r>
            <a:endParaRPr lang="en-us" sz="2000"/>
          </a:p>
          <a:p>
            <a:pPr marL="215900" indent="-215900">
              <a:lnSpc>
                <a:spcPct val="100000"/>
              </a:lnSpc>
            </a:pPr>
            <a:r>
              <a:rPr lang="en-us" sz="2000"/>
              <a:t>MANKIND cloaks his words of disobedience by calling it another name.</a:t>
            </a:r>
            <a:endParaRPr lang="en-us" sz="2000"/>
          </a:p>
          <a:p>
            <a:pPr marL="215900" indent="-215900">
              <a:lnSpc>
                <a:spcPct val="100000"/>
              </a:lnSpc>
            </a:pPr>
            <a:r>
              <a:rPr lang="en-us" sz="2000"/>
              <a:t> </a:t>
            </a:r>
            <a:endParaRPr lang="en-us" sz="2000"/>
          </a:p>
          <a:p>
            <a:pPr marL="215900" indent="-215900">
              <a:lnSpc>
                <a:spcPct val="100000"/>
              </a:lnSpc>
              <a:buClr>
                <a:srgbClr val="000000"/>
              </a:buClr>
              <a:buFont typeface="Wingdings" pitchFamily="0" charset="0"/>
              <a:buChar char=""/>
            </a:pPr>
            <a:r>
              <a:rPr lang="en-us" sz="2000"/>
              <a:t>ALCOHOLISM</a:t>
            </a:r>
            <a:endParaRPr lang="en-us" sz="2000"/>
          </a:p>
          <a:p>
            <a:pPr marL="215900" indent="-215900">
              <a:lnSpc>
                <a:spcPct val="100000"/>
              </a:lnSpc>
              <a:buClr>
                <a:srgbClr val="000000"/>
              </a:buClr>
              <a:buFont typeface="Wingdings" pitchFamily="0" charset="0"/>
              <a:buChar char=""/>
            </a:pPr>
            <a:r>
              <a:rPr lang="en-us" sz="2000"/>
              <a:t>ABORTING FETAL TISSUE</a:t>
            </a:r>
            <a:endParaRPr lang="en-us" sz="2000"/>
          </a:p>
          <a:p>
            <a:pPr marL="215900" indent="-215900">
              <a:lnSpc>
                <a:spcPct val="100000"/>
              </a:lnSpc>
              <a:buClr>
                <a:srgbClr val="000000"/>
              </a:buClr>
              <a:buFont typeface="Wingdings" pitchFamily="0" charset="0"/>
              <a:buChar char=""/>
            </a:pPr>
            <a:r>
              <a:rPr lang="en-us" sz="2000"/>
              <a:t>ADDICTION</a:t>
            </a:r>
            <a:endParaRPr lang="en-us" sz="2000"/>
          </a:p>
          <a:p>
            <a:pPr marL="215900" indent="-215900">
              <a:lnSpc>
                <a:spcPct val="100000"/>
              </a:lnSpc>
              <a:buClr>
                <a:srgbClr val="000000"/>
              </a:buClr>
              <a:buFont typeface="Wingdings" pitchFamily="0" charset="0"/>
              <a:buChar char=""/>
            </a:pPr>
            <a:r>
              <a:rPr lang="en-us" sz="2000"/>
              <a:t>COMPULSION</a:t>
            </a:r>
            <a:endParaRPr lang="en-us" sz="2000"/>
          </a:p>
          <a:p>
            <a:pPr marL="215900" indent="-215900">
              <a:lnSpc>
                <a:spcPct val="100000"/>
              </a:lnSpc>
              <a:buClr>
                <a:srgbClr val="000000"/>
              </a:buClr>
              <a:buFont typeface="Wingdings" pitchFamily="0" charset="0"/>
              <a:buChar char=""/>
            </a:pPr>
            <a:r>
              <a:rPr lang="en-us" sz="2000"/>
              <a:t>ADULT ENTERTAINMENT</a:t>
            </a:r>
            <a:endParaRPr lang="en-us" sz="2000"/>
          </a:p>
          <a:p>
            <a:pPr marL="215900" indent="-215900">
              <a:lnSpc>
                <a:spcPct val="100000"/>
              </a:lnSpc>
              <a:buClr>
                <a:srgbClr val="000000"/>
              </a:buClr>
              <a:buFont typeface="Wingdings" pitchFamily="0" charset="0"/>
              <a:buChar char=""/>
            </a:pPr>
            <a:r>
              <a:rPr lang="en-us" sz="2000"/>
              <a:t>FREE LOVE</a:t>
            </a:r>
            <a:endParaRPr lang="en-us" sz="2000"/>
          </a:p>
        </p:txBody>
      </p:sp>
    </p:spTree>
  </p:cSld>
  <p:clrMapOvr>
    <a:masterClrMapping/>
  </p:clrMapOvr>
</p:notes>
</file>

<file path=ppt/notesSlides/notesSlide24.xml><?xml version="1.0" encoding="utf-8"?>
<p:notes xmlns:p="http://schemas.openxmlformats.org/presentationml/2006/main" xmlns:p14="http://schemas.microsoft.com/office/powerpoint/2010/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wCAAAtAQAAF4nAADnGwAAEAAAACYAAAAIAAAAAQ8AAAAAAAA="/>
              </a:ext>
            </a:extLst>
          </p:cNvSpPr>
          <p:nvPr>
            <p:ph type="sldImg"/>
          </p:nvPr>
        </p:nvSpPr>
        <p:spPr>
          <a:xfrm>
            <a:off x="1371600" y="764540"/>
            <a:ext cx="5027930" cy="3771265"/>
          </a:xfrm>
          <a:prstGeom prst="rect">
            <a:avLst/>
          </a:prstGeom>
        </p:spPr>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IBAAAZB0AAAYrAAAwPAAAEAAAACYAAAAIAAAAPQ8AAAAAAAA="/>
              </a:ext>
            </a:extLst>
          </p:cNvSpPr>
          <p:nvPr>
            <p:ph type="body"/>
          </p:nvPr>
        </p:nvSpPr>
        <p:spPr>
          <a:xfrm>
            <a:off x="777240" y="4777740"/>
            <a:ext cx="6216650" cy="5006340"/>
          </a:xfrm>
          <a:prstGeom prst="rect">
            <a:avLst/>
          </a:prstGeom>
        </p:spPr>
        <p:txBody>
          <a:bodyPr vert="horz" wrap="square" lIns="0" tIns="0" rIns="0" bIns="0" numCol="1" anchor="t">
            <a:prstTxWarp prst="textNoShape">
              <a:avLst/>
            </a:prstTxWarp>
          </a:bodyPr>
          <a:lstStyle/>
          <a:p>
            <a:pPr marL="215900" indent="-215900">
              <a:lnSpc>
                <a:spcPct val="100000"/>
              </a:lnSpc>
            </a:pPr>
            <a:r>
              <a:rPr lang="en-us" sz="2000"/>
              <a:t>Lets be in REVIEW this week.</a:t>
            </a:r>
            <a:endParaRPr lang="en-us" sz="2000"/>
          </a:p>
          <a:p>
            <a:pPr marL="215900" indent="-215900">
              <a:lnSpc>
                <a:spcPct val="100000"/>
              </a:lnSpc>
            </a:pPr>
            <a:r>
              <a:rPr lang="en-us" sz="2000"/>
              <a:t> </a:t>
            </a:r>
            <a:endParaRPr lang="en-us" sz="2000"/>
          </a:p>
          <a:p>
            <a:pPr marL="215900" indent="-215900">
              <a:lnSpc>
                <a:spcPct val="100000"/>
              </a:lnSpc>
            </a:pPr>
            <a:r>
              <a:rPr lang="en-us" sz="2000"/>
              <a:t>Thank you.</a:t>
            </a:r>
            <a:endParaRPr lang="en-us" sz="2000"/>
          </a:p>
        </p:txBody>
      </p:sp>
    </p:spTree>
  </p:cSld>
  <p:clrMapOvr>
    <a:masterClrMapping/>
  </p:clrMapOvr>
</p:note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p="http://schemas.openxmlformats.org/presentationml/2006/main" xmlns:p14="http://schemas.microsoft.com/office/powerpoint/2010/main" xmlns:r="http://schemas.openxmlformats.org/officeDocument/2006/relationships" xmlns:a="http://schemas.openxmlformats.org/drawingml/2006/main" type="tx" preserve="1">
  <p:cSld name="Title Slide">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Og6AADZJQAAEAAAACYAAAAIAAAAvIAAAAAAAAA="/>
              </a:ext>
            </a:extLst>
          </p:cNvSpPr>
          <p:nvPr>
            <p:ph type="subTitle"/>
          </p:nvPr>
        </p:nvSpPr>
        <p:spPr/>
        <p:txBody>
          <a:bodyPr vert="horz" wrap="square" lIns="0" tIns="0" rIns="0" bIns="0" numCol="1" anchor="ctr">
            <a:prstTxWarp prst="textNoShape">
              <a:avLst/>
            </a:prstTxWarp>
          </a:bodyPr>
          <a:lstStyle>
            <a:lvl1pPr algn="ctr">
              <a:defRPr lang="en-us"/>
            </a:lvl1pPr>
          </a:lstStyle>
          <a:p>
            <a:pPr/>
            <a:endParaRPr lang="en-us" sz="3200"/>
          </a:p>
        </p:txBody>
      </p:sp>
    </p:spTree>
  </p:cSld>
  <p:clrMapOvr>
    <a:masterClrMapping/>
  </p:clrMapOvr>
</p:sldLayout>
</file>

<file path=ppt/slideLayouts/slideLayout3.xml><?xml version="1.0" encoding="utf-8"?>
<p:sldLayout xmlns:p="http://schemas.openxmlformats.org/presentationml/2006/main" xmlns:p14="http://schemas.microsoft.com/office/powerpoint/2010/main" xmlns:r="http://schemas.openxmlformats.org/officeDocument/2006/relationships" xmlns:a="http://schemas.openxmlformats.org/drawingml/2006/main" type="obj" preserve="1">
  <p:cSld name="Title,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GBCKgM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Og6AADZJQAAEAAAACYAAAAIAAAAPCAAAAAAAAA="/>
              </a:ext>
            </a:extLst>
          </p:cNvSpPr>
          <p:nvPr>
            <p:ph/>
          </p:nvPr>
        </p:nvSpPr>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Layouts/slideLayout4.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 preserve="1">
  <p:cSld name="Title, 2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EC0xQM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FUeAADZJQAAEAAAACYAAAAIAAAAPSAAAAAAAAA="/>
              </a:ext>
            </a:extLst>
          </p:cNvSpPr>
          <p:nvPr>
            <p:ph/>
          </p:nvPr>
        </p:nvSpPr>
        <p:spPr>
          <a:xfrm>
            <a:off x="504190" y="1768475"/>
            <a:ext cx="4426585" cy="4384040"/>
          </a:xfrm>
        </p:spPr>
        <p:txBody>
          <a:bodyPr vert="horz" wrap="square" lIns="0" tIns="0" rIns="0" bIns="0" numCol="1" anchor="t">
            <a:prstTxWarp prst="textNoShape">
              <a:avLst/>
            </a:prstTxWarp>
          </a:bodyPr>
          <a:lstStyle/>
          <a:p>
            <a:pPr/>
            <a:endParaRPr lang="en-us">
              <a:solidFill>
                <a:srgbClr val="000000"/>
              </a:solidFill>
            </a:endParaRPr>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CyHwAA4QoAAO46AADZJQAAEAAAACYAAAAIAAAAPSAAAAAAAAA="/>
              </a:ext>
            </a:extLst>
          </p:cNvSpPr>
          <p:nvPr>
            <p:ph/>
          </p:nvPr>
        </p:nvSpPr>
        <p:spPr>
          <a:xfrm>
            <a:off x="5152390" y="1768475"/>
            <a:ext cx="4427220" cy="4384040"/>
          </a:xfrm>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Layouts/slideLayout5.xml><?xml version="1.0" encoding="utf-8"?>
<p:sldLayout xmlns:p="http://schemas.openxmlformats.org/presentationml/2006/main" xmlns:p14="http://schemas.microsoft.com/office/powerpoint/2010/main" xmlns:r="http://schemas.openxmlformats.org/officeDocument/2006/relationships" xmlns:a="http://schemas.openxmlformats.org/drawingml/2006/main" type="titleOnly" preserve="1">
  <p:cSld name="Title Only">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Tree>
  </p:cSld>
  <p:clrMapOvr>
    <a:masterClrMapping/>
  </p:clrMapOvr>
</p:sldLayout>
</file>

<file path=ppt/slideLayouts/slideLayout6.xml><?xml version="1.0" encoding="utf-8"?>
<p:sldLayout xmlns:p="http://schemas.openxmlformats.org/presentationml/2006/main" xmlns:p14="http://schemas.microsoft.com/office/powerpoint/2010/main" xmlns:r="http://schemas.openxmlformats.org/officeDocument/2006/relationships" xmlns:a="http://schemas.openxmlformats.org/drawingml/2006/main" type="objOnly" preserve="1">
  <p:cSld name="Centered Tex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DYJQAAEAAAACYAAAAIAAAAvQAAAAAAAAA="/>
              </a:ext>
            </a:extLst>
          </p:cNvSpPr>
          <p:nvPr>
            <p:ph type="subTitle"/>
          </p:nvPr>
        </p:nvSpPr>
        <p:spPr>
          <a:xfrm>
            <a:off x="504190" y="301625"/>
            <a:ext cx="9071610" cy="5850255"/>
          </a:xfrm>
        </p:spPr>
        <p:txBody>
          <a:bodyPr vert="horz" wrap="square" lIns="0" tIns="0" rIns="0" bIns="0" numCol="1" anchor="ctr">
            <a:prstTxWarp prst="textNoShape">
              <a:avLst/>
            </a:prstTxWarp>
          </a:bodyPr>
          <a:lstStyle/>
          <a:p>
            <a:pPr algn="ctr"/>
            <a:endParaRPr lang="en-us" sz="3200"/>
          </a:p>
        </p:txBody>
      </p:sp>
    </p:spTree>
  </p:cSld>
  <p:clrMapOvr>
    <a:masterClrMapping/>
  </p:clrMapOvr>
</p:sldLayout>
</file>

<file path=ppt/slideLayouts/slideLayout7.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AndObj" preserve="1">
  <p:cSld name="Title, 2 Content and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FUeAAC+FwAAEAAAACYAAAAIAAAAPSAAAAAAAAA="/>
              </a:ext>
            </a:extLst>
          </p:cNvSpPr>
          <p:nvPr>
            <p:ph/>
          </p:nvPr>
        </p:nvSpPr>
        <p:spPr>
          <a:xfrm>
            <a:off x="504190" y="1768475"/>
            <a:ext cx="4426585"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CyHwAA4QoAAO46AADZJQAAEAAAACYAAAAIAAAAPSAAAAAAAAA="/>
              </a:ext>
            </a:extLst>
          </p:cNvSpPr>
          <p:nvPr>
            <p:ph/>
          </p:nvPr>
        </p:nvSpPr>
        <p:spPr>
          <a:xfrm>
            <a:off x="5152390" y="1768475"/>
            <a:ext cx="4427220" cy="4384040"/>
          </a:xfrm>
        </p:spPr>
        <p:txBody>
          <a:bodyPr vert="horz" wrap="square" lIns="0" tIns="0" rIns="0" bIns="0" numCol="1" anchor="t">
            <a:prstTxWarp prst="textNoShape">
              <a:avLst/>
            </a:prstTxWarp>
          </a:bodyPr>
          <a:lstStyle/>
          <a:p>
            <a:pPr/>
            <a:endParaRPr lang="en-us">
              <a:solidFill>
                <a:srgbClr val="000000"/>
              </a:solidFill>
            </a:endParaRPr>
          </a:p>
        </p:txBody>
      </p:sp>
      <p:sp>
        <p:nvSpPr>
          <p:cNvPr id="5" name="PlaceHolder 4"/>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BgAAFUeAADUJQAAEAAAACYAAAAIAAAAPSAAAAAAAAA="/>
              </a:ext>
            </a:extLst>
          </p:cNvSpPr>
          <p:nvPr>
            <p:ph/>
          </p:nvPr>
        </p:nvSpPr>
        <p:spPr>
          <a:xfrm>
            <a:off x="504190" y="4058920"/>
            <a:ext cx="4426585" cy="2090420"/>
          </a:xfrm>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Layouts/slideLayout8.xml><?xml version="1.0" encoding="utf-8"?>
<p:sldLayout xmlns:p="http://schemas.openxmlformats.org/presentationml/2006/main" xmlns:p14="http://schemas.microsoft.com/office/powerpoint/2010/main" xmlns:r="http://schemas.openxmlformats.org/officeDocument/2006/relationships" xmlns:a="http://schemas.openxmlformats.org/drawingml/2006/main" type="objAndTwoObj" preserve="1">
  <p:cSld name="Title Content and 2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FUeAADZJQAAEAAAACYAAAAIAAAAPSAAAAAAAAA="/>
              </a:ext>
            </a:extLst>
          </p:cNvSpPr>
          <p:nvPr>
            <p:ph/>
          </p:nvPr>
        </p:nvSpPr>
        <p:spPr>
          <a:xfrm>
            <a:off x="504190" y="1768475"/>
            <a:ext cx="4426585" cy="4384040"/>
          </a:xfrm>
        </p:spPr>
        <p:txBody>
          <a:bodyPr vert="horz" wrap="square" lIns="0" tIns="0" rIns="0" bIns="0" numCol="1" anchor="t">
            <a:prstTxWarp prst="textNoShape">
              <a:avLst/>
            </a:prstTxWarp>
          </a:bodyPr>
          <a:lstStyle/>
          <a:p>
            <a:pPr/>
            <a:endParaRPr lang="en-us">
              <a:solidFill>
                <a:srgbClr val="000000"/>
              </a:solidFill>
            </a:endParaRPr>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CyHwAA4QoAAO46AAC+FwAAEAAAACYAAAAIAAAAPSAAAAAAAAA="/>
              </a:ext>
            </a:extLst>
          </p:cNvSpPr>
          <p:nvPr>
            <p:ph/>
          </p:nvPr>
        </p:nvSpPr>
        <p:spPr>
          <a:xfrm>
            <a:off x="5152390" y="1768475"/>
            <a:ext cx="4427220"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5" name="PlaceHolder 4"/>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CyHwAA+BgAAO46AADUJQAAEAAAACYAAAAIAAAAPSAAAAAAAAA="/>
              </a:ext>
            </a:extLst>
          </p:cNvSpPr>
          <p:nvPr>
            <p:ph/>
          </p:nvPr>
        </p:nvSpPr>
        <p:spPr>
          <a:xfrm>
            <a:off x="5152390" y="4058920"/>
            <a:ext cx="4427220" cy="2090420"/>
          </a:xfrm>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Layouts/slideLayout9.xml><?xml version="1.0" encoding="utf-8"?>
<p:sldLayout xmlns:p="http://schemas.openxmlformats.org/presentationml/2006/main" xmlns:p14="http://schemas.microsoft.com/office/powerpoint/2010/main" xmlns:r="http://schemas.openxmlformats.org/officeDocument/2006/relationships" xmlns:a="http://schemas.openxmlformats.org/drawingml/2006/main" type="twoObjOverTx" preserve="1">
  <p:cSld name="Title, 2 Content over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FUeAAC+FwAAEAAAACYAAAAIAAAAPSAAAAAAAAA="/>
              </a:ext>
            </a:extLst>
          </p:cNvSpPr>
          <p:nvPr>
            <p:ph/>
          </p:nvPr>
        </p:nvSpPr>
        <p:spPr>
          <a:xfrm>
            <a:off x="504190" y="1768475"/>
            <a:ext cx="4426585"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JF4Kh4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CyHwAA4QoAAO46AAC+FwAAEAAAACYAAAAIAAAAPSAAAAAAAAA="/>
              </a:ext>
            </a:extLst>
          </p:cNvSpPr>
          <p:nvPr>
            <p:ph/>
          </p:nvPr>
        </p:nvSpPr>
        <p:spPr>
          <a:xfrm>
            <a:off x="5152390" y="1768475"/>
            <a:ext cx="4427220"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5" name="PlaceHolder 4"/>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BgAAOg6AADUJQAAEAAAACYAAAAIAAAAPSAAAAAAAAA="/>
              </a:ext>
            </a:extLst>
          </p:cNvSpPr>
          <p:nvPr>
            <p:ph/>
          </p:nvPr>
        </p:nvSpPr>
        <p:spPr>
          <a:xfrm>
            <a:off x="504190" y="4058920"/>
            <a:ext cx="9071610" cy="2090420"/>
          </a:xfrm>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Layouts/slideLayout10.xml><?xml version="1.0" encoding="utf-8"?>
<p:sldLayout xmlns:p="http://schemas.openxmlformats.org/presentationml/2006/main" xmlns:p14="http://schemas.microsoft.com/office/powerpoint/2010/main" xmlns:r="http://schemas.openxmlformats.org/officeDocument/2006/relationships" xmlns:a="http://schemas.openxmlformats.org/drawingml/2006/main" type="objOverTx" preserve="1">
  <p:cSld name="Title, Content over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Og6AAC+FwAAEAAAACYAAAAIAAAAPSAAAAAAAAA="/>
              </a:ext>
            </a:extLst>
          </p:cNvSpPr>
          <p:nvPr>
            <p:ph/>
          </p:nvPr>
        </p:nvSpPr>
        <p:spPr>
          <a:xfrm>
            <a:off x="504190" y="1768475"/>
            <a:ext cx="9071610"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BgAAOg6AADUJQAAEAAAACYAAAAIAAAAPSAAAAAAAAA="/>
              </a:ext>
            </a:extLst>
          </p:cNvSpPr>
          <p:nvPr>
            <p:ph/>
          </p:nvPr>
        </p:nvSpPr>
        <p:spPr>
          <a:xfrm>
            <a:off x="504190" y="4058920"/>
            <a:ext cx="9071610" cy="2090420"/>
          </a:xfrm>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Layouts/slideLayout11.xml><?xml version="1.0" encoding="utf-8"?>
<p:sldLayout xmlns:p="http://schemas.openxmlformats.org/presentationml/2006/main" xmlns:p14="http://schemas.microsoft.com/office/powerpoint/2010/main" xmlns:r="http://schemas.openxmlformats.org/officeDocument/2006/relationships" xmlns:a="http://schemas.openxmlformats.org/drawingml/2006/main" type="fourObj" preserve="1">
  <p:cSld name="Title, 4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FUeAAC+FwAAEAAAACYAAAAIAAAAPSAAAAAAAAA="/>
              </a:ext>
            </a:extLst>
          </p:cNvSpPr>
          <p:nvPr>
            <p:ph/>
          </p:nvPr>
        </p:nvSpPr>
        <p:spPr>
          <a:xfrm>
            <a:off x="504190" y="1768475"/>
            <a:ext cx="4426585"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CyHwAA4QoAAO46AAC+FwAAEAAAACYAAAAIAAAAPSAAAAAAAAA="/>
              </a:ext>
            </a:extLst>
          </p:cNvSpPr>
          <p:nvPr>
            <p:ph/>
          </p:nvPr>
        </p:nvSpPr>
        <p:spPr>
          <a:xfrm>
            <a:off x="5152390" y="1768475"/>
            <a:ext cx="4427220"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5" name="PlaceHolder 4"/>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BgAAFUeAADUJQAAEAAAACYAAAAIAAAAPSAAAAAAAAA="/>
              </a:ext>
            </a:extLst>
          </p:cNvSpPr>
          <p:nvPr>
            <p:ph/>
          </p:nvPr>
        </p:nvSpPr>
        <p:spPr>
          <a:xfrm>
            <a:off x="504190" y="4058920"/>
            <a:ext cx="4426585" cy="2090420"/>
          </a:xfrm>
        </p:spPr>
        <p:txBody>
          <a:bodyPr vert="horz" wrap="square" lIns="0" tIns="0" rIns="0" bIns="0" numCol="1" anchor="t">
            <a:prstTxWarp prst="textNoShape">
              <a:avLst/>
            </a:prstTxWarp>
          </a:bodyPr>
          <a:lstStyle/>
          <a:p>
            <a:pPr/>
            <a:endParaRPr lang="en-us">
              <a:solidFill>
                <a:srgbClr val="000000"/>
              </a:solidFill>
            </a:endParaRPr>
          </a:p>
        </p:txBody>
      </p:sp>
      <p:sp>
        <p:nvSpPr>
          <p:cNvPr id="6" name="PlaceHolder 5"/>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CyHwAA+BgAAO46AADUJQAAEAAAACYAAAAIAAAAPSAAAAAAAAA="/>
              </a:ext>
            </a:extLst>
          </p:cNvSpPr>
          <p:nvPr>
            <p:ph/>
          </p:nvPr>
        </p:nvSpPr>
        <p:spPr>
          <a:xfrm>
            <a:off x="5152390" y="4058920"/>
            <a:ext cx="4427220" cy="2090420"/>
          </a:xfrm>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Layouts/slideLayout12.xml><?xml version="1.0" encoding="utf-8"?>
<p:sldLayout xmlns:p="http://schemas.openxmlformats.org/presentationml/2006/main" xmlns:p14="http://schemas.microsoft.com/office/powerpoint/2010/main" xmlns:r="http://schemas.openxmlformats.org/officeDocument/2006/relationships" xmlns:a="http://schemas.openxmlformats.org/drawingml/2006/main" type="blank" preserve="1">
  <p:cSld name="Title, 6 Content">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2wEAAOg6AACeCQAAEAAAACYAAAAIAAAAPAAAAAAAAAA="/>
              </a:ext>
            </a:extLst>
          </p:cNvSpPr>
          <p:nvPr>
            <p:ph type="title"/>
          </p:nvPr>
        </p:nvSpPr>
        <p:spPr/>
        <p:txBody>
          <a:bodyPr vert="horz" wrap="square" lIns="0" tIns="0" rIns="0" bIns="0" numCol="1" anchor="ctr">
            <a:prstTxWarp prst="textNoShape">
              <a:avLst/>
            </a:prstTxWarp>
          </a:bodyPr>
          <a:lstStyle/>
          <a:p>
            <a:pP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4QoAABIVAAC+FwAAEAAAACYAAAAIAAAAPSAAAAAAAAA="/>
              </a:ext>
            </a:extLst>
          </p:cNvSpPr>
          <p:nvPr>
            <p:ph/>
          </p:nvPr>
        </p:nvSpPr>
        <p:spPr>
          <a:xfrm>
            <a:off x="504190" y="1768475"/>
            <a:ext cx="2921000"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4" name="PlaceHolder 3"/>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FQAA4QoAAPEnAAC+FwAAEAAAACYAAAAIAAAAPSAAAAAAAAA="/>
              </a:ext>
            </a:extLst>
          </p:cNvSpPr>
          <p:nvPr>
            <p:ph/>
          </p:nvPr>
        </p:nvSpPr>
        <p:spPr>
          <a:xfrm>
            <a:off x="3571875" y="1768475"/>
            <a:ext cx="2921000"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5" name="PlaceHolder 4"/>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XKAAA4QoAAM86AAC+FwAAEAAAACYAAAAIAAAAPSAAAAAAAAA="/>
              </a:ext>
            </a:extLst>
          </p:cNvSpPr>
          <p:nvPr>
            <p:ph/>
          </p:nvPr>
        </p:nvSpPr>
        <p:spPr>
          <a:xfrm>
            <a:off x="6638925" y="1768475"/>
            <a:ext cx="2921000" cy="2091055"/>
          </a:xfrm>
        </p:spPr>
        <p:txBody>
          <a:bodyPr vert="horz" wrap="square" lIns="0" tIns="0" rIns="0" bIns="0" numCol="1" anchor="t">
            <a:prstTxWarp prst="textNoShape">
              <a:avLst/>
            </a:prstTxWarp>
          </a:bodyPr>
          <a:lstStyle/>
          <a:p>
            <a:pPr/>
            <a:endParaRPr lang="en-us">
              <a:solidFill>
                <a:srgbClr val="000000"/>
              </a:solidFill>
            </a:endParaRPr>
          </a:p>
        </p:txBody>
      </p:sp>
      <p:sp>
        <p:nvSpPr>
          <p:cNvPr id="6" name="PlaceHolder 5"/>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AaAwAA+BgAABIVAADUJQAAEAAAACYAAAAIAAAAPSAAAAAAAAA="/>
              </a:ext>
            </a:extLst>
          </p:cNvSpPr>
          <p:nvPr>
            <p:ph/>
          </p:nvPr>
        </p:nvSpPr>
        <p:spPr>
          <a:xfrm>
            <a:off x="504190" y="4058920"/>
            <a:ext cx="2921000" cy="2090420"/>
          </a:xfrm>
        </p:spPr>
        <p:txBody>
          <a:bodyPr vert="horz" wrap="square" lIns="0" tIns="0" rIns="0" bIns="0" numCol="1" anchor="t">
            <a:prstTxWarp prst="textNoShape">
              <a:avLst/>
            </a:prstTxWarp>
          </a:bodyPr>
          <a:lstStyle/>
          <a:p>
            <a:pPr/>
            <a:endParaRPr lang="en-us">
              <a:solidFill>
                <a:srgbClr val="000000"/>
              </a:solidFill>
            </a:endParaRPr>
          </a:p>
        </p:txBody>
      </p:sp>
      <p:sp>
        <p:nvSpPr>
          <p:cNvPr id="7" name="PlaceHolder 6"/>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5FQAA+BgAAPEnAADUJQAAEAAAACYAAAAIAAAAPSAAAAAAAAA="/>
              </a:ext>
            </a:extLst>
          </p:cNvSpPr>
          <p:nvPr>
            <p:ph/>
          </p:nvPr>
        </p:nvSpPr>
        <p:spPr>
          <a:xfrm>
            <a:off x="3571875" y="4058920"/>
            <a:ext cx="2921000" cy="2090420"/>
          </a:xfrm>
        </p:spPr>
        <p:txBody>
          <a:bodyPr vert="horz" wrap="square" lIns="0" tIns="0" rIns="0" bIns="0" numCol="1" anchor="t">
            <a:prstTxWarp prst="textNoShape">
              <a:avLst/>
            </a:prstTxWarp>
          </a:bodyPr>
          <a:lstStyle/>
          <a:p>
            <a:pPr/>
            <a:endParaRPr lang="en-us">
              <a:solidFill>
                <a:srgbClr val="000000"/>
              </a:solidFill>
            </a:endParaRPr>
          </a:p>
        </p:txBody>
      </p:sp>
      <p:sp>
        <p:nvSpPr>
          <p:cNvPr id="8" name="PlaceHolder 7"/>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AAAAFAAAAAQAAAAAAAAAAAAAAAAAAAAAAAAAAAAAAAAAAAAAAAAAAAAAAAn9/fwAAAAADzMzMAMDA/wB/f38AAAAAAAAAAAAAAAAAAAAAAAAAAAAhAAAAGAAAABQAAADXKAAA+BgAAM86AADUJQAAEAAAACYAAAAIAAAAPSAAAAAAAAA="/>
              </a:ext>
            </a:extLst>
          </p:cNvSpPr>
          <p:nvPr>
            <p:ph/>
          </p:nvPr>
        </p:nvSpPr>
        <p:spPr>
          <a:xfrm>
            <a:off x="6638925" y="4058920"/>
            <a:ext cx="2921000" cy="2090420"/>
          </a:xfrm>
        </p:spPr>
        <p:txBody>
          <a:bodyPr vert="horz" wrap="square" lIns="0" tIns="0" rIns="0" bIns="0" numCol="1" anchor="t">
            <a:prstTxWarp prst="textNoShape">
              <a:avLst/>
            </a:prstTxWarp>
          </a:bodyPr>
          <a:lstStyle/>
          <a:p>
            <a:pPr/>
            <a:endParaRPr lang="en-us">
              <a:solidFill>
                <a:srgbClr val="000000"/>
              </a:solidFill>
            </a:endParaRPr>
          </a:p>
        </p:txBody>
      </p:sp>
    </p:spTree>
  </p:cSld>
  <p:clrMapOvr>
    <a:masterClrMapping/>
  </p:clrMapOvr>
</p:sldLayout>
</file>

<file path=ppt/slideMasters/_rels/slideMaster1.xml.rels><?xml version="1.0" encoding="UTF-8" standalone="yes" ?>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theme" Target="../theme/theme1.xml"/></Relationships>
</file>

<file path=ppt/slideMasters/slideMaster1.xml><?xml version="1.0" encoding="utf-8"?>
<p:sldMaster xmlns:p="http://schemas.openxmlformats.org/presentationml/2006/main" xmlns:p14="http://schemas.microsoft.com/office/powerpoint/2010/main" xmlns:r="http://schemas.openxmlformats.org/officeDocument/2006/relationships" xmlns:a="http://schemas.openxmlformats.org/drawingml/2006/main">
  <p:cSld>
    <p:bg>
      <p:bgPr>
        <a:blipFill>
          <a:blip r:embed="rId1"/>
          <a:srcRect/>
          <a:stretch/>
        </a:blipFill>
        <a:effectLst/>
      </p:bgPr>
    </p:bg>
    <p:spTree>
      <p:nvGrpSpPr>
        <p:cNvPr id="1" name=""/>
        <p:cNvGrpSpPr/>
        <p:nvPr/>
      </p:nvGrpSpPr>
      <p:grpSpPr>
        <a:xfrm>
          <a:off x="0" y="0"/>
          <a:ext cx="0" cy="0"/>
          <a:chOff x="0" y="0"/>
          <a:chExt cx="0" cy="0"/>
        </a:xfrm>
      </p:grpSpPr>
      <p:sp>
        <p:nvSpPr>
          <p:cNvPr id="2" name="PlaceHolder 1"/>
          <p:cNvSpPr>
            <a:spLocks noGrp="1" noChangeArrowheads="1"/>
            <a:extLst>
              <a:ext uri="smNativeData">
                <pr:smNativeData xmlns:pr="smNativeData" val="SMDATA_13_xL5KWxMAAAAlAAAAZAAAAA0AAAAAAAAAAAAAAAAAAAAAAAAAAAAAAAAB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2wEAAOg6AACeCQAAEAAAACYAAAAIAAAAvQ8AAAAAAAA="/>
              </a:ext>
            </a:extLst>
          </p:cNvSpPr>
          <p:nvPr>
            <p:ph type="title"/>
          </p:nvPr>
        </p:nvSpPr>
        <p:spPr>
          <a:xfrm>
            <a:off x="504190" y="301625"/>
            <a:ext cx="9071610" cy="1261745"/>
          </a:xfrm>
          <a:prstGeom prst="rect">
            <a:avLst/>
          </a:prstGeom>
        </p:spPr>
        <p:txBody>
          <a:bodyPr vert="horz" wrap="square" lIns="0" tIns="0" rIns="0" bIns="0" numCol="1" anchor="ctr">
            <a:prstTxWarp prst="textNoShape">
              <a:avLst/>
            </a:prstTxWarp>
          </a:bodyPr>
          <a:lstStyle/>
          <a:p>
            <a:pPr/>
            <a:r>
              <a:rPr lang="en-us">
                <a:solidFill>
                  <a:srgbClr val="000000"/>
                </a:solidFill>
              </a:rPr>
              <a:t>Click to edit the title text format</a:t>
            </a:r>
            <a:endParaRPr lang="en-us">
              <a:solidFill>
                <a:srgbClr val="000000"/>
              </a:solidFill>
            </a:endParaRPr>
          </a:p>
        </p:txBody>
      </p:sp>
      <p:sp>
        <p:nvSpPr>
          <p:cNvPr id="3" name="PlaceHolder 2"/>
          <p:cNvSpPr>
            <a:spLocks noGrp="1" noChangeArrowheads="1"/>
            <a:extLst>
              <a:ext uri="smNativeData">
                <pr:smNativeData xmlns:pr="smNativeData" val="SMDATA_13_xL5KWxMAAAAlAAAAZAAAAA0AAAAAAAAAAAAAAAAAAAAAA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D///8AAAAAAQAAAAAAAAAAAAAAAAAAAAAAAAAAAAAAAAAAAAAAAAAAAAAAAH9/fwAAAAADzMzMAMDA/wB/f38AAAAAAAAAAAAAAAAAAAAAAAAAAAAhAAAAGAAAABQAAAAaAwAA4QoAAOg6AADZJQAAEAAAACYAAAAIAAAAPS8AAAAAAAA="/>
              </a:ext>
            </a:extLst>
          </p:cNvSpPr>
          <p:nvPr>
            <p:ph type="body"/>
          </p:nvPr>
        </p:nvSpPr>
        <p:spPr>
          <a:xfrm>
            <a:off x="504190" y="1768475"/>
            <a:ext cx="9071610" cy="4384040"/>
          </a:xfrm>
          <a:prstGeom prst="rect">
            <a:avLst/>
          </a:prstGeom>
        </p:spPr>
        <p:txBody>
          <a:bodyPr vert="horz" wrap="square" lIns="0" tIns="0" rIns="0" bIns="0" numCol="1" anchor="t">
            <a:prstTxWarp prst="textNoShape">
              <a:avLst/>
            </a:prstTxWarp>
          </a:bodyPr>
          <a:lstStyle/>
          <a:p>
            <a:pPr marL="431800" indent="-323850">
              <a:spcBef>
                <a:spcPts val="1415"/>
              </a:spcBef>
              <a:buClrTx/>
              <a:buSzPts val="810"/>
              <a:buFont typeface="Wingdings" pitchFamily="0" charset="0"/>
              <a:buChar char=""/>
            </a:pPr>
            <a:r>
              <a:rPr lang="en-us">
                <a:solidFill>
                  <a:srgbClr val="000000"/>
                </a:solidFill>
              </a:rPr>
              <a:t>Click to edit the outline text format</a:t>
            </a:r>
            <a:endParaRPr lang="en-us">
              <a:solidFill>
                <a:srgbClr val="000000"/>
              </a:solidFill>
            </a:endParaRPr>
          </a:p>
          <a:p>
            <a:pPr lvl="1" marL="864235" indent="-323850">
              <a:spcBef>
                <a:spcPts val="1130"/>
              </a:spcBef>
              <a:buClrTx/>
              <a:buSzPts val="1350"/>
              <a:buFont typeface="Symbol" pitchFamily="1" charset="0"/>
              <a:buChar char=""/>
            </a:pPr>
            <a:r>
              <a:rPr lang="en-us">
                <a:solidFill>
                  <a:srgbClr val="000000"/>
                </a:solidFill>
              </a:rPr>
              <a:t>Second Outline Level</a:t>
            </a:r>
            <a:endParaRPr lang="en-us">
              <a:solidFill>
                <a:srgbClr val="000000"/>
              </a:solidFill>
            </a:endParaRPr>
          </a:p>
          <a:p>
            <a:pPr lvl="2" marL="1296035" indent="-288290">
              <a:spcBef>
                <a:spcPts val="850"/>
              </a:spcBef>
              <a:buClrTx/>
              <a:buSzPts val="810"/>
              <a:buFont typeface="Wingdings" pitchFamily="0" charset="0"/>
              <a:buChar char=""/>
            </a:pPr>
            <a:r>
              <a:rPr lang="en-us">
                <a:solidFill>
                  <a:srgbClr val="000000"/>
                </a:solidFill>
              </a:rPr>
              <a:t>Third Outline Level</a:t>
            </a:r>
            <a:endParaRPr lang="en-us">
              <a:solidFill>
                <a:srgbClr val="000000"/>
              </a:solidFill>
            </a:endParaRPr>
          </a:p>
          <a:p>
            <a:pPr lvl="3" marL="1727835" indent="-215900">
              <a:spcBef>
                <a:spcPts val="565"/>
              </a:spcBef>
              <a:buClrTx/>
              <a:buSzPts val="1350"/>
              <a:buFont typeface="Symbol" pitchFamily="1" charset="0"/>
              <a:buChar char=""/>
            </a:pPr>
            <a:r>
              <a:rPr lang="en-us">
                <a:solidFill>
                  <a:srgbClr val="000000"/>
                </a:solidFill>
              </a:rPr>
              <a:t>Fourth Outline Level</a:t>
            </a:r>
            <a:endParaRPr lang="en-us">
              <a:solidFill>
                <a:srgbClr val="000000"/>
              </a:solidFill>
            </a:endParaRPr>
          </a:p>
          <a:p>
            <a:pPr lvl="4" marL="2160270" indent="-215900">
              <a:spcBef>
                <a:spcPts val="280"/>
              </a:spcBef>
              <a:buClrTx/>
              <a:buSzPts val="900"/>
              <a:buFont typeface="Wingdings" pitchFamily="0" charset="0"/>
              <a:buChar char=""/>
            </a:pPr>
            <a:r>
              <a:rPr lang="en-us" sz="2000">
                <a:solidFill>
                  <a:srgbClr val="000000"/>
                </a:solidFill>
              </a:rPr>
              <a:t>Fifth Outline Level</a:t>
            </a:r>
            <a:endParaRPr lang="en-us" sz="2000">
              <a:solidFill>
                <a:srgbClr val="000000"/>
              </a:solidFill>
            </a:endParaRPr>
          </a:p>
          <a:p>
            <a:pPr lvl="5" marL="2592070" indent="-215900">
              <a:spcBef>
                <a:spcPts val="280"/>
              </a:spcBef>
              <a:buClrTx/>
              <a:buSzPts val="900"/>
              <a:buFont typeface="Wingdings" pitchFamily="0" charset="0"/>
              <a:buChar char=""/>
            </a:pPr>
            <a:r>
              <a:rPr lang="en-us" sz="2000">
                <a:solidFill>
                  <a:srgbClr val="000000"/>
                </a:solidFill>
              </a:rPr>
              <a:t>Sixth Outline Level</a:t>
            </a:r>
            <a:endParaRPr lang="en-us" sz="2000">
              <a:solidFill>
                <a:srgbClr val="000000"/>
              </a:solidFill>
            </a:endParaRPr>
          </a:p>
          <a:p>
            <a:pPr lvl="6" marL="3023870" indent="-215900">
              <a:spcBef>
                <a:spcPts val="280"/>
              </a:spcBef>
              <a:buClrTx/>
              <a:buSzPts val="900"/>
              <a:buFont typeface="Wingdings" pitchFamily="0" charset="0"/>
              <a:buChar char=""/>
            </a:pPr>
            <a:r>
              <a:rPr lang="en-us" sz="2000">
                <a:solidFill>
                  <a:srgbClr val="000000"/>
                </a:solidFill>
              </a:rPr>
              <a:t>Seventh Outline Level</a:t>
            </a:r>
            <a:endParaRPr lang="en-us" sz="2000">
              <a:solidFill>
                <a:srgbClr val="000000"/>
              </a:solidFill>
            </a:endParaRP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jpeg"/></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5.jpeg"/></Relationships>
</file>

<file path=ppt/slides/_rels/slide6.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5.jpeg"/></Relationships>
</file>

<file path=ppt/slides/_rels/slide7.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jpeg"/></Relationships>
</file>

<file path=ppt/slides/_rels/slide8.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6.jpeg"/></Relationships>
</file>

<file path=ppt/slides/_rels/slide9.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6.jpeg"/></Relationships>
</file>

<file path=ppt/slides/_rels/slide10.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8.jpeg"/></Relationships>
</file>

<file path=ppt/slides/_rels/slide1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8.jpeg"/></Relationships>
</file>

<file path=ppt/slides/_rels/slide12.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8.jpeg"/></Relationships>
</file>

<file path=ppt/slides/_rels/slide13.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0.png"/></Relationships>
</file>

<file path=ppt/slides/_rels/slide15.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10.png"/></Relationships>
</file>

<file path=ppt/slides/_rels/slide16.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s>
</file>

<file path=ppt/slides/_rels/slide17.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2.jpeg"/></Relationships>
</file>

<file path=ppt/slides/_rels/slide18.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13.jpeg"/></Relationships>
</file>

<file path=ppt/slides/_rels/slide20.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4.jpeg"/></Relationships>
</file>

<file path=ppt/slides/_rels/slide2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15.jpeg"/></Relationships>
</file>

<file path=ppt/slides/_rels/slide22.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16.jpeg"/></Relationships>
</file>

<file path=ppt/slides/_rels/slide23.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8.jpeg"/></Relationships>
</file>

<file path=ppt/slides/_rels/slide24.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7.png"/></Relationships>
</file>

<file path=ppt/slides/slide1.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kAAAAEgAAACQAAAASA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BAAAAAAAAAP///w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J66hVwMAAAAEAAAAAAAAAAAAAAAAAAAAAAAAAAeAAAAaAAAAAAAAAAAAAAAAAAAAAAAAAAAAAAAECcAABAnAAAAAAAAAAAAAAAAAAAAAAAAAAAAAAAAAAAAAAAAAAAAABQAAAAAAAAAwMD/AAAAAABkAAAAMgAAAAAAAABkAAAAAAAAAH9/fwAKAAAAHwAAAFQAAAAcHBwAMwAzAAAAAAAAAAAAAAAAAAAAAAAAAAAAAAAAAAAAAAAAAAAA////AH9/fwDu7OEDzMzMAMDA/wB/f38AAAAAAAAAAAAAAAAAAAAAAAAAAAAhAAAAGAAAABQAAADf/f//xBgAANcdAAC4LQAAEAAAACYAAAAIAAAA//////////8="/>
              </a:ext>
            </a:extLst>
          </p:cNvSpPr>
          <p:nvPr/>
        </p:nvSpPr>
        <p:spPr>
          <a:xfrm rot="21428399">
            <a:off x="-346075" y="4025900"/>
            <a:ext cx="5196840" cy="3406140"/>
          </a:xfrm>
          <a:prstGeom prst="rect">
            <a:avLst/>
          </a:prstGeom>
          <a:gradFill flip="none" rotWithShape="0">
            <a:gsLst>
              <a:gs pos="0">
                <a:srgbClr val="1C1C1C"/>
              </a:gs>
              <a:gs pos="100000">
                <a:srgbClr val="330033"/>
              </a:gs>
            </a:gsLst>
            <a:lin ang="5400000" scaled="0"/>
            <a:tileRect/>
          </a:gradFill>
          <a:ln w="9525" cap="flat" cmpd="sng" algn="ctr">
            <a:solidFill>
              <a:srgbClr val="FFFFFF"/>
            </a:solidFill>
            <a:prstDash val="solid"/>
            <a:headEnd type="none"/>
            <a:tailEnd type="none"/>
          </a:ln>
          <a:effectLst/>
        </p:spPr>
      </p:sp>
      <p:sp>
        <p:nvSpPr>
          <p:cNvPr id="3" name="CustomShape 2"/>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N16qnU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6AgAAvxgAAGUeAAD3LAAAEAAAACYAAAAIAAAA//////////8="/>
              </a:ext>
            </a:extLst>
          </p:cNvSpPr>
          <p:nvPr/>
        </p:nvSpPr>
        <p:spPr>
          <a:xfrm rot="21592799">
            <a:off x="361950" y="4022725"/>
            <a:ext cx="4578985" cy="3286760"/>
          </a:xfrm>
          <a:prstGeom prst="rect">
            <a:avLst/>
          </a:prstGeom>
          <a:noFill/>
          <a:ln>
            <a:noFill/>
          </a:ln>
          <a:effectLst/>
        </p:spPr>
        <p:txBody>
          <a:bodyPr vert="horz" wrap="square" lIns="0" tIns="0" rIns="0" bIns="0" numCol="1" anchor="ctr"/>
          <a:lstStyle/>
          <a:p>
            <a:pPr>
              <a:lnSpc>
                <a:spcPct val="100000"/>
              </a:lnSpc>
              <a:defRPr>
                <a:latin typeface="Arial" pitchFamily="2" charset="0"/>
                <a:ea typeface="DejaVu Sans" pitchFamily="1" charset="0"/>
                <a:cs typeface="DejaVu Sans" pitchFamily="1" charset="0"/>
              </a:defRPr>
            </a:pPr>
            <a:r>
              <a:rPr lang="en-us" sz="5400" b="1" i="1">
                <a:solidFill>
                  <a:srgbClr val="FFFFFF"/>
                </a:solidFill>
              </a:rPr>
              <a:t>Adult </a:t>
            </a:r>
            <a:endParaRPr lang="en-us" sz="5400"/>
          </a:p>
          <a:p>
            <a:pPr>
              <a:lnSpc>
                <a:spcPct val="100000"/>
              </a:lnSpc>
              <a:defRPr>
                <a:latin typeface="Arial" pitchFamily="2" charset="0"/>
                <a:ea typeface="DejaVu Sans" pitchFamily="1" charset="0"/>
                <a:cs typeface="DejaVu Sans" pitchFamily="1" charset="0"/>
              </a:defRPr>
            </a:pPr>
            <a:r>
              <a:rPr lang="en-us" sz="5400" b="1" i="1">
                <a:solidFill>
                  <a:srgbClr val="FFFFFF"/>
                </a:solidFill>
              </a:rPr>
              <a:t>Sunday School Class</a:t>
            </a:r>
            <a:endParaRPr lang="en-us" sz="54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P6Hbs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AAAAAE+AACFAgAAEAAAACYAAAAIAAAA//////////8="/>
              </a:ext>
            </a:extLst>
          </p:cNvSpPr>
          <p:nvPr/>
        </p:nvSpPr>
        <p:spPr>
          <a:xfrm>
            <a:off x="0" y="91440"/>
            <a:ext cx="10079355"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Sunday, July 15th, 2018</a:t>
            </a:r>
            <a:endParaRPr lang="en-us" sz="1600"/>
          </a:p>
        </p:txBody>
      </p:sp>
    </p:spTree>
  </p:cSld>
  <p:clrMapOvr>
    <a:masterClrMapping/>
  </p:clrMapOvr>
  <p:timing>
    <p:tnLst>
      <p:par>
        <p:cTn id="1" dur="indefinite" restart="never" nodeType="tmRoot"/>
      </p:par>
    </p:tnLst>
  </p:timing>
</p:sld>
</file>

<file path=ppt/slides/slide2.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OMS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EFCMDk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AAAAAAAAAAABAAAAf39/AAEAAABkAAAAAAAAABQAAABAHwAAAAAAACYAAAAAAAAAwOD//wAAAAAmAAAAZAAAABYAAABMAAAAAAAAAAAAAAAEAAAAAAAAAAEAAADu7OEKAAAAACgAAAAoAAAAZAAAAGQAAAAAAAAAzMzMAAAAAABQAAAAUAAAAGQAAABkAAAAAAAAAAcAAAA4AAAAAAAAAAAAAAAAAAAA////AAI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cBEAAAILAAAALQAAwCEAABAAAAAmAAAACAAAAP//////////"/>
              </a:ext>
            </a:extLst>
          </p:cNvPicPr>
          <p:nvPr/>
        </p:nvPicPr>
        <p:blipFill>
          <a:blip r:embed="rId4">
            <a:clrChange>
              <a:clrFrom>
                <a:srgbClr val="000000"/>
              </a:clrFrom>
              <a:clrTo>
                <a:srgbClr val="000000">
                  <a:alpha val="0"/>
                </a:srgbClr>
              </a:clrTo>
            </a:clrChange>
          </a:blip>
          <a:stretch>
            <a:fillRect/>
          </a:stretch>
        </p:blipFill>
        <p:spPr>
          <a:xfrm>
            <a:off x="2834640" y="1789430"/>
            <a:ext cx="4480560" cy="3696970"/>
          </a:xfrm>
          <a:prstGeom prst="rect">
            <a:avLst/>
          </a:prstGeom>
          <a:noFill/>
          <a:ln>
            <a:noFill/>
          </a:ln>
          <a:effectLst/>
        </p:spPr>
      </p:pic>
    </p:spTree>
  </p:cSld>
  <p:clrMapOvr>
    <a:masterClrMapping/>
  </p:clrMapOvr>
  <p:timing>
    <p:tnLst>
      <p:par>
        <p:cTn id="1" dur="indefinite" restart="never" nodeType="tmRoot"/>
      </p:par>
    </p:tnLst>
  </p:timing>
</p:sld>
</file>

<file path=ppt/slides/slide3.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GYS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CHT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LkTAA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AAAAAAAAAAABAAAAf39/AAEAAABkAAAAAAAAABQAAABAHwAAAAAAACYAAAAAAAAAwOD//wAAAAAmAAAAZAAAABYAAABMAAAAAAAAAAAAAAAEAAAAAAAAAAEAAADu7OEKAAAAACgAAAAoAAAAZAAAAGQAAAAAAAAAzMzMAAAAAABQAAAAUAAAAGQAAABkAAAAAAAAAAcAAAA4AAAAAAAAAAAAAAAAAAAA////AAI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cBEAAAILAAAALQAAwCEAABAAAAAmAAAACAAAAP//////////"/>
              </a:ext>
            </a:extLst>
          </p:cNvPicPr>
          <p:nvPr/>
        </p:nvPicPr>
        <p:blipFill>
          <a:blip r:embed="rId4">
            <a:clrChange>
              <a:clrFrom>
                <a:srgbClr val="000000"/>
              </a:clrFrom>
              <a:clrTo>
                <a:srgbClr val="000000">
                  <a:alpha val="0"/>
                </a:srgbClr>
              </a:clrTo>
            </a:clrChange>
          </a:blip>
          <a:stretch>
            <a:fillRect/>
          </a:stretch>
        </p:blipFill>
        <p:spPr>
          <a:xfrm>
            <a:off x="2834640" y="1789430"/>
            <a:ext cx="4480560" cy="3696970"/>
          </a:xfrm>
          <a:prstGeom prst="rect">
            <a:avLst/>
          </a:prstGeom>
          <a:noFill/>
          <a:ln>
            <a:noFill/>
          </a:ln>
          <a:effectLst/>
        </p:spPr>
      </p:pic>
    </p:spTree>
  </p:cSld>
  <p:clrMapOvr>
    <a:masterClrMapping/>
  </p:clrMapOvr>
  <p:timing>
    <p:tnLst>
      <p:par>
        <p:cTn id="1" dur="indefinite" restart="never" nodeType="tmRoot"/>
      </p:par>
    </p:tnLst>
  </p:timing>
</p:sld>
</file>

<file path=ppt/slides/slide4.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QSDv8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MSEP8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AAAAAAAAAAABAAAAf39/AAEAAABkAAAAAAAAABQAAABAHwAAAAAAACYAAAAAAAAAwOD//wAAAAAmAAAAZAAAABYAAABMAAAAAAAAAAAAAAAEAAAAAAAAAAEAAADu7OEKAAAAACgAAAAoAAAAZAAAAGQAAAAAAAAAzMzMAAAAAABQAAAAUAAAAGQAAABkAAAAAAAAAAcAAAA4AAAAAAAAAAAAAAAAAAAA////AAI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cBEAAAILAAAALQAAwCEAABAAAAAmAAAACAAAAP//////////"/>
              </a:ext>
            </a:extLst>
          </p:cNvPicPr>
          <p:nvPr/>
        </p:nvPicPr>
        <p:blipFill>
          <a:blip r:embed="rId4">
            <a:clrChange>
              <a:clrFrom>
                <a:srgbClr val="000000"/>
              </a:clrFrom>
              <a:clrTo>
                <a:srgbClr val="000000">
                  <a:alpha val="0"/>
                </a:srgbClr>
              </a:clrTo>
            </a:clrChange>
          </a:blip>
          <a:stretch>
            <a:fillRect/>
          </a:stretch>
        </p:blipFill>
        <p:spPr>
          <a:xfrm>
            <a:off x="2834640" y="1789430"/>
            <a:ext cx="4480560" cy="3696970"/>
          </a:xfrm>
          <a:prstGeom prst="rect">
            <a:avLst/>
          </a:prstGeom>
          <a:noFill/>
          <a:ln>
            <a:noFill/>
          </a:ln>
          <a:effectLst/>
        </p:spPr>
      </p:pic>
    </p:spTree>
  </p:cSld>
  <p:clrMapOvr>
    <a:masterClrMapping/>
  </p:clrMapOvr>
  <p:timing>
    <p:tnLst>
      <p:par>
        <p:cTn id="1" dur="indefinite" restart="never" nodeType="tmRoot"/>
      </p:par>
    </p:tnLst>
  </p:timing>
</p:sld>
</file>

<file path=ppt/slides/slide5.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QSDv8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MRD/8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DxMQ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QAsAACAKAAAQMgAAJyoAABAAAAAmAAAACAAAAP//////////"/>
              </a:ext>
            </a:extLst>
          </p:cNvPicPr>
          <p:nvPr/>
        </p:nvPicPr>
        <p:blipFill>
          <a:blip r:embed="rId4"/>
          <a:stretch>
            <a:fillRect/>
          </a:stretch>
        </p:blipFill>
        <p:spPr>
          <a:xfrm>
            <a:off x="1828800" y="1645920"/>
            <a:ext cx="6309360" cy="5206365"/>
          </a:xfrm>
          <a:prstGeom prst="rect">
            <a:avLst/>
          </a:prstGeom>
          <a:noFill/>
          <a:ln>
            <a:noFill/>
          </a:ln>
          <a:effectLst/>
        </p:spPr>
      </p:pic>
    </p:spTree>
  </p:cSld>
  <p:clrMapOvr>
    <a:masterClrMapping/>
  </p:clrMapOvr>
  <p:timing>
    <p:tnLst>
      <p:par>
        <p:cTn id="1" dur="indefinite" restart="never" nodeType="tmRoot"/>
      </p:par>
    </p:tnLst>
  </p:timing>
</p:sld>
</file>

<file path=ppt/slides/slide6.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KE32Iw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MQn1Lk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QAsAACAKAAAQMgAAJyoAABAAAAAmAAAACAAAAP//////////"/>
              </a:ext>
            </a:extLst>
          </p:cNvPicPr>
          <p:nvPr/>
        </p:nvPicPr>
        <p:blipFill>
          <a:blip r:embed="rId4"/>
          <a:stretch>
            <a:fillRect/>
          </a:stretch>
        </p:blipFill>
        <p:spPr>
          <a:xfrm>
            <a:off x="1828800" y="1645920"/>
            <a:ext cx="6309360" cy="5206365"/>
          </a:xfrm>
          <a:prstGeom prst="rect">
            <a:avLst/>
          </a:prstGeom>
          <a:noFill/>
          <a:ln>
            <a:noFill/>
          </a:ln>
          <a:effectLst/>
        </p:spPr>
      </p:pic>
    </p:spTree>
  </p:cSld>
  <p:clrMapOvr>
    <a:masterClrMapping/>
  </p:clrMapOvr>
  <p:timing>
    <p:tnLst>
      <p:par>
        <p:cTn id="1" dur="indefinite" restart="never" nodeType="tmRoot"/>
      </p:par>
    </p:tnLst>
  </p:timing>
</p:sld>
</file>

<file path=ppt/slides/slide7.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IZRGM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fdgf8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CEC8wE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QAsAACAKAAAQMgAAJyoAABAAAAAmAAAACAAAAP//////////"/>
              </a:ext>
            </a:extLst>
          </p:cNvPicPr>
          <p:nvPr/>
        </p:nvPicPr>
        <p:blipFill>
          <a:blip r:embed="rId4"/>
          <a:stretch>
            <a:fillRect/>
          </a:stretch>
        </p:blipFill>
        <p:spPr>
          <a:xfrm>
            <a:off x="1828800" y="1645920"/>
            <a:ext cx="6309360" cy="5206365"/>
          </a:xfrm>
          <a:prstGeom prst="rect">
            <a:avLst/>
          </a:prstGeom>
          <a:noFill/>
          <a:ln>
            <a:noFill/>
          </a:ln>
          <a:effectLst/>
        </p:spPr>
      </p:pic>
    </p:spTree>
  </p:cSld>
  <p:clrMapOvr>
    <a:masterClrMapping/>
  </p:clrMapOvr>
  <p:timing>
    <p:tnLst>
      <p:par>
        <p:cTn id="1" dur="indefinite" restart="never" nodeType="tmRoot"/>
      </p:par>
    </p:tnLst>
  </p:timing>
</p:sld>
</file>

<file path=ppt/slides/slide8.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IZRGM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OAHc0U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bn/1o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QQsAACEKAAAPMgAAJioAABAAAAAmAAAACAAAAP//////////"/>
              </a:ext>
            </a:extLst>
          </p:cNvPicPr>
          <p:nvPr/>
        </p:nvPicPr>
        <p:blipFill>
          <a:blip r:embed="rId4"/>
          <a:stretch>
            <a:fillRect/>
          </a:stretch>
        </p:blipFill>
        <p:spPr>
          <a:xfrm>
            <a:off x="1829435" y="1646555"/>
            <a:ext cx="6308090" cy="5205095"/>
          </a:xfrm>
          <a:prstGeom prst="rect">
            <a:avLst/>
          </a:prstGeom>
          <a:noFill/>
          <a:ln>
            <a:noFill/>
          </a:ln>
          <a:effectLst/>
        </p:spPr>
      </p:pic>
    </p:spTree>
  </p:cSld>
  <p:clrMapOvr>
    <a:masterClrMapping/>
  </p:clrMapOvr>
  <p:timing>
    <p:tnLst>
      <p:par>
        <p:cTn id="1" dur="indefinite" restart="never" nodeType="tmRoot"/>
      </p:par>
    </p:tnLst>
  </p:timing>
</p:sld>
</file>

<file path=ppt/slides/slide9.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wAAYAMAAOg6AADfBwAAEAAAACYAAAAIAAAA//////////8="/>
              </a:ext>
            </a:extLst>
          </p:cNvSpPr>
          <p:nvPr/>
        </p:nvSpPr>
        <p:spPr>
          <a:xfrm>
            <a:off x="504190" y="548640"/>
            <a:ext cx="9071610"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Carbapenem-resistant</a:t>
            </a:r>
            <a:endParaRPr lang="en-us" sz="4400"/>
          </a:p>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Enternobacteriaceae</a:t>
            </a:r>
            <a:endParaRPr lang="en-us" sz="4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IPDEds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Antibiotic Resistant Bacteria</a:t>
            </a:r>
            <a:endParaRPr lang="en-us" sz="1600"/>
          </a:p>
        </p:txBody>
      </p:sp>
      <p:pic>
        <p:nvPicPr>
          <p:cNvPr id="5"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Bt+2EF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QQsAACEKAAAPMgAAJioAABAAAAAmAAAACAAAAP//////////"/>
              </a:ext>
            </a:extLst>
          </p:cNvPicPr>
          <p:nvPr/>
        </p:nvPicPr>
        <p:blipFill>
          <a:blip r:embed="rId4"/>
          <a:stretch>
            <a:fillRect/>
          </a:stretch>
        </p:blipFill>
        <p:spPr>
          <a:xfrm>
            <a:off x="1829435" y="1646555"/>
            <a:ext cx="6308090" cy="5205095"/>
          </a:xfrm>
          <a:prstGeom prst="rect">
            <a:avLst/>
          </a:prstGeom>
          <a:noFill/>
          <a:ln>
            <a:noFill/>
          </a:ln>
          <a:effectLst/>
        </p:spPr>
      </p:pic>
    </p:spTree>
  </p:cSld>
  <p:clrMapOvr>
    <a:masterClrMapping/>
  </p:clrMapOvr>
  <p:timing>
    <p:tnLst>
      <p:par>
        <p:cTn id="1" dur="indefinite" restart="never" nodeType="tmRoot"/>
      </p:par>
    </p:tnLst>
  </p:timing>
</p:sld>
</file>

<file path=ppt/slides/slide10.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pic>
        <p:nvPicPr>
          <p:cNvPr id="2"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8QMAANIEAAAwPAAAUCsAABAAAAAmAAAACAAAAP//////////"/>
              </a:ext>
            </a:extLst>
          </p:cNvPicPr>
          <p:nvPr/>
        </p:nvPicPr>
        <p:blipFill>
          <a:blip r:embed="rId4"/>
          <a:stretch>
            <a:fillRect/>
          </a:stretch>
        </p:blipFill>
        <p:spPr>
          <a:xfrm>
            <a:off x="640715" y="783590"/>
            <a:ext cx="9143365" cy="6257290"/>
          </a:xfrm>
          <a:prstGeom prst="rect">
            <a:avLst/>
          </a:prstGeom>
          <a:noFill/>
          <a:ln>
            <a:noFill/>
          </a:ln>
          <a:effectLst/>
        </p:spPr>
      </p:pic>
      <p:sp>
        <p:nvSpPr>
          <p:cNvPr id="3"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HEGV2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CrBAAAWwMAAD07AABAFwAAEAAAACYAAAAIAAAA//////////8="/>
              </a:ext>
            </a:extLst>
          </p:cNvSpPr>
          <p:nvPr/>
        </p:nvSpPr>
        <p:spPr>
          <a:xfrm rot="21509399">
            <a:off x="758825" y="545465"/>
            <a:ext cx="8870950" cy="323405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600" b="1">
                <a:solidFill>
                  <a:srgbClr val="1C1C1C"/>
                </a:solidFill>
              </a:rPr>
              <a:t>Galatians 6</a:t>
            </a:r>
            <a:endParaRPr lang="en-us" sz="3600"/>
          </a:p>
          <a:p>
            <a:pPr algn="ctr">
              <a:lnSpc>
                <a:spcPct val="100000"/>
              </a:lnSpc>
              <a:defRPr>
                <a:latin typeface="Arial" pitchFamily="2" charset="0"/>
                <a:ea typeface="DejaVu Sans" pitchFamily="1" charset="0"/>
                <a:cs typeface="DejaVu Sans" pitchFamily="1" charset="0"/>
              </a:defRPr>
            </a:pPr>
            <a:endParaRPr lang="en-us" sz="3600"/>
          </a:p>
          <a:p>
            <a:pPr algn="r">
              <a:lnSpc>
                <a:spcPct val="100000"/>
              </a:lnSpc>
              <a:defRPr>
                <a:latin typeface="Arial" pitchFamily="2" charset="0"/>
                <a:ea typeface="DejaVu Sans" pitchFamily="1" charset="0"/>
                <a:cs typeface="DejaVu Sans" pitchFamily="1" charset="0"/>
              </a:defRPr>
            </a:pPr>
            <a:r>
              <a:rPr lang="en-us" sz="3600" b="1">
                <a:solidFill>
                  <a:srgbClr val="1C1C1C"/>
                </a:solidFill>
              </a:rPr>
              <a:t>  </a:t>
            </a:r>
            <a:r>
              <a:rPr lang="en-us" sz="2800" b="1">
                <a:solidFill>
                  <a:srgbClr val="1C1C1C"/>
                </a:solidFill>
              </a:rPr>
              <a:t>7</a:t>
            </a:r>
            <a:r>
              <a:rPr lang="en-us" sz="3600" b="1">
                <a:solidFill>
                  <a:srgbClr val="1C1C1C"/>
                </a:solidFill>
              </a:rPr>
              <a:t> Be not deceived; God is not mocked: for whatsoever a man soweth, that shall</a:t>
            </a:r>
            <a:r>
              <a:rPr lang="en-us" sz="3600" b="1">
                <a:solidFill>
                  <a:srgbClr val="FFFFFF"/>
                </a:solidFill>
              </a:rPr>
              <a:t> he also reap.</a:t>
            </a:r>
            <a:endParaRPr lang="en-us" sz="3600"/>
          </a:p>
        </p:txBody>
      </p:sp>
      <p:sp>
        <p:nvSpPr>
          <p:cNvPr id="4"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gAC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YBBgE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You are following in someone’s footsteps…    … and someone is following in yours.</a:t>
            </a:r>
            <a:endParaRPr lang="en-us" sz="1600"/>
          </a:p>
        </p:txBody>
      </p:sp>
    </p:spTree>
  </p:cSld>
  <p:clrMapOvr>
    <a:masterClrMapping/>
  </p:clrMapOvr>
  <p:timing>
    <p:tnLst>
      <p:par>
        <p:cTn id="1" dur="indefinite" restart="never" nodeType="tmRoot"/>
      </p:par>
    </p:tnLst>
  </p:timing>
</p:sld>
</file>

<file path=ppt/slides/slide11.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pic>
        <p:nvPicPr>
          <p:cNvPr id="2"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IAAg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8QMAANIEAAAwPAAAUCsAABAAAAAmAAAACAAAAP//////////"/>
              </a:ext>
            </a:extLst>
          </p:cNvPicPr>
          <p:nvPr/>
        </p:nvPicPr>
        <p:blipFill>
          <a:blip r:embed="rId4"/>
          <a:stretch>
            <a:fillRect/>
          </a:stretch>
        </p:blipFill>
        <p:spPr>
          <a:xfrm>
            <a:off x="640715" y="783590"/>
            <a:ext cx="9143365" cy="6257290"/>
          </a:xfrm>
          <a:prstGeom prst="rect">
            <a:avLst/>
          </a:prstGeom>
          <a:noFill/>
          <a:ln>
            <a:noFill/>
          </a:ln>
          <a:effectLst/>
        </p:spPr>
      </p:pic>
      <p:sp>
        <p:nvSpPr>
          <p:cNvPr id="3"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OwA7Q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BBAAAWwMAAJM6AABAFwAAEAAAACYAAAAIAAAA//////////8="/>
              </a:ext>
            </a:extLst>
          </p:cNvSpPr>
          <p:nvPr/>
        </p:nvSpPr>
        <p:spPr>
          <a:xfrm rot="21509399">
            <a:off x="650875" y="545465"/>
            <a:ext cx="8870950" cy="323405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600" b="1">
                <a:solidFill>
                  <a:srgbClr val="1C1C1C"/>
                </a:solidFill>
              </a:rPr>
              <a:t>Job 4</a:t>
            </a:r>
            <a:endParaRPr lang="en-us" sz="3600"/>
          </a:p>
          <a:p>
            <a:pPr algn="ctr">
              <a:lnSpc>
                <a:spcPct val="100000"/>
              </a:lnSpc>
              <a:defRPr>
                <a:latin typeface="Arial" pitchFamily="2" charset="0"/>
                <a:ea typeface="DejaVu Sans" pitchFamily="1" charset="0"/>
                <a:cs typeface="DejaVu Sans" pitchFamily="1" charset="0"/>
              </a:defRPr>
            </a:pPr>
            <a:endParaRPr lang="en-us" sz="3600"/>
          </a:p>
          <a:p>
            <a:pPr algn="r">
              <a:lnSpc>
                <a:spcPct val="100000"/>
              </a:lnSpc>
              <a:defRPr>
                <a:latin typeface="Arial" pitchFamily="2" charset="0"/>
                <a:ea typeface="DejaVu Sans" pitchFamily="1" charset="0"/>
                <a:cs typeface="DejaVu Sans" pitchFamily="1" charset="0"/>
              </a:defRPr>
            </a:pPr>
            <a:r>
              <a:rPr lang="en-us" sz="3600" b="1">
                <a:solidFill>
                  <a:srgbClr val="1C1C1C"/>
                </a:solidFill>
              </a:rPr>
              <a:t>  </a:t>
            </a:r>
            <a:r>
              <a:rPr lang="en-us" sz="2800" b="1">
                <a:solidFill>
                  <a:srgbClr val="1C1C1C"/>
                </a:solidFill>
              </a:rPr>
              <a:t>8</a:t>
            </a:r>
            <a:r>
              <a:rPr lang="en-us" sz="3600" b="1">
                <a:solidFill>
                  <a:srgbClr val="1C1C1C"/>
                </a:solidFill>
              </a:rPr>
              <a:t> Even as I have seen, they that plow iniquity, and sow wickedness,</a:t>
            </a:r>
            <a:endParaRPr lang="en-us" sz="3600"/>
          </a:p>
          <a:p>
            <a:pPr algn="r">
              <a:lnSpc>
                <a:spcPct val="100000"/>
              </a:lnSpc>
              <a:defRPr>
                <a:latin typeface="Arial" pitchFamily="2" charset="0"/>
                <a:ea typeface="DejaVu Sans" pitchFamily="1" charset="0"/>
                <a:cs typeface="DejaVu Sans" pitchFamily="1" charset="0"/>
              </a:defRPr>
            </a:pPr>
            <a:r>
              <a:rPr lang="en-us" sz="3600" b="1">
                <a:solidFill>
                  <a:srgbClr val="FFFFFF"/>
                </a:solidFill>
              </a:rPr>
              <a:t> reap the same.</a:t>
            </a:r>
            <a:endParaRPr lang="en-us" sz="3600"/>
          </a:p>
        </p:txBody>
      </p:sp>
      <p:sp>
        <p:nvSpPr>
          <p:cNvPr id="4"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ISw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IMQ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You are following in someone’s footsteps…    … and someone is following in yours.</a:t>
            </a:r>
            <a:endParaRPr lang="en-us" sz="1600"/>
          </a:p>
        </p:txBody>
      </p:sp>
    </p:spTree>
  </p:cSld>
  <p:clrMapOvr>
    <a:masterClrMapping/>
  </p:clrMapOvr>
  <p:timing>
    <p:tnLst>
      <p:par>
        <p:cTn id="1" dur="indefinite" restart="never" nodeType="tmRoot"/>
      </p:par>
    </p:tnLst>
  </p:timing>
</p:sld>
</file>

<file path=ppt/slides/slide12.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pic>
        <p:nvPicPr>
          <p:cNvPr id="2"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DcK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8QMAANIEAAAwPAAAUCsAABAAAAAmAAAACAAAAP//////////"/>
              </a:ext>
            </a:extLst>
          </p:cNvPicPr>
          <p:nvPr/>
        </p:nvPicPr>
        <p:blipFill>
          <a:blip r:embed="rId4"/>
          <a:stretch>
            <a:fillRect/>
          </a:stretch>
        </p:blipFill>
        <p:spPr>
          <a:xfrm>
            <a:off x="640715" y="783590"/>
            <a:ext cx="9143365" cy="6257290"/>
          </a:xfrm>
          <a:prstGeom prst="rect">
            <a:avLst/>
          </a:prstGeom>
          <a:noFill/>
          <a:ln>
            <a:noFill/>
          </a:ln>
          <a:effectLst/>
        </p:spPr>
      </p:pic>
      <p:sp>
        <p:nvSpPr>
          <p:cNvPr id="3"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3pCbc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BBAAAWwMAAJM6AABAFwAAEAAAACYAAAAIAAAA//////////8="/>
              </a:ext>
            </a:extLst>
          </p:cNvSpPr>
          <p:nvPr/>
        </p:nvSpPr>
        <p:spPr>
          <a:xfrm rot="21509399">
            <a:off x="650875" y="545465"/>
            <a:ext cx="8870950" cy="323405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600" b="1">
                <a:solidFill>
                  <a:srgbClr val="1C1C1C"/>
                </a:solidFill>
              </a:rPr>
              <a:t>Job 4</a:t>
            </a:r>
            <a:endParaRPr lang="en-us" sz="3600"/>
          </a:p>
          <a:p>
            <a:pPr algn="ctr">
              <a:lnSpc>
                <a:spcPct val="100000"/>
              </a:lnSpc>
              <a:defRPr>
                <a:latin typeface="Arial" pitchFamily="2" charset="0"/>
                <a:ea typeface="DejaVu Sans" pitchFamily="1" charset="0"/>
                <a:cs typeface="DejaVu Sans" pitchFamily="1" charset="0"/>
              </a:defRPr>
            </a:pPr>
            <a:endParaRPr lang="en-us" sz="3600"/>
          </a:p>
          <a:p>
            <a:pPr algn="r">
              <a:lnSpc>
                <a:spcPct val="100000"/>
              </a:lnSpc>
              <a:defRPr>
                <a:latin typeface="Arial" pitchFamily="2" charset="0"/>
                <a:ea typeface="DejaVu Sans" pitchFamily="1" charset="0"/>
                <a:cs typeface="DejaVu Sans" pitchFamily="1" charset="0"/>
              </a:defRPr>
            </a:pPr>
            <a:r>
              <a:rPr lang="en-us" sz="3600" b="1">
                <a:solidFill>
                  <a:srgbClr val="1C1C1C"/>
                </a:solidFill>
              </a:rPr>
              <a:t>  </a:t>
            </a:r>
            <a:r>
              <a:rPr lang="en-us" sz="2800" b="1">
                <a:solidFill>
                  <a:srgbClr val="1C1C1C"/>
                </a:solidFill>
              </a:rPr>
              <a:t>8</a:t>
            </a:r>
            <a:r>
              <a:rPr lang="en-us" sz="3600" b="1">
                <a:solidFill>
                  <a:srgbClr val="1C1C1C"/>
                </a:solidFill>
              </a:rPr>
              <a:t> Even as I have seen, they that plow iniquity, and sow wickedness,</a:t>
            </a:r>
            <a:endParaRPr lang="en-us" sz="3600"/>
          </a:p>
          <a:p>
            <a:pPr algn="r">
              <a:lnSpc>
                <a:spcPct val="100000"/>
              </a:lnSpc>
              <a:defRPr>
                <a:latin typeface="Arial" pitchFamily="2" charset="0"/>
                <a:ea typeface="DejaVu Sans" pitchFamily="1" charset="0"/>
                <a:cs typeface="DejaVu Sans" pitchFamily="1" charset="0"/>
              </a:defRPr>
            </a:pPr>
            <a:r>
              <a:rPr lang="en-us" sz="3600" b="1">
                <a:solidFill>
                  <a:srgbClr val="FFFFFF"/>
                </a:solidFill>
              </a:rPr>
              <a:t> reap the same.</a:t>
            </a:r>
            <a:endParaRPr lang="en-us" sz="3600"/>
          </a:p>
        </p:txBody>
      </p:sp>
      <p:sp>
        <p:nvSpPr>
          <p:cNvPr id="4"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You are following in someone’s footsteps…    … and someone is following in yours.</a:t>
            </a:r>
            <a:endParaRPr lang="en-us" sz="1600"/>
          </a:p>
        </p:txBody>
      </p:sp>
    </p:spTree>
  </p:cSld>
  <p:clrMapOvr>
    <a:masterClrMapping/>
  </p:clrMapOvr>
  <p:timing>
    <p:tnLst>
      <p:par>
        <p:cTn id="1" dur="indefinite" restart="never" nodeType="tmRoot"/>
      </p:par>
    </p:tnLst>
  </p:timing>
</p:sld>
</file>

<file path=ppt/slides/slide13.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CrBAAAtAIAAD07AABoFgAAEAAAACYAAAAIAAAA//////////8="/>
              </a:ext>
            </a:extLst>
          </p:cNvSpPr>
          <p:nvPr/>
        </p:nvSpPr>
        <p:spPr>
          <a:xfrm rot="58199">
            <a:off x="758825" y="439420"/>
            <a:ext cx="8870950" cy="3202940"/>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000" b="1">
                <a:solidFill>
                  <a:srgbClr val="FFFFFF"/>
                </a:solidFill>
              </a:rPr>
              <a:t>GUESS THE SHAPE!!!</a:t>
            </a:r>
            <a:endParaRPr lang="en-us" sz="30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DMuKP8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DMuKf8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What is it SUPPOSED to be?</a:t>
            </a:r>
            <a:endParaRPr lang="en-us" sz="1600"/>
          </a:p>
        </p:txBody>
      </p:sp>
      <p:sp>
        <p:nvSpPr>
          <p:cNvPr id="5" name="CustomShape 4"/>
          <p:cNvSpPr>
            <a:extLst>
              <a:ext uri="smNativeData">
                <pr:smNativeData xmlns:pr="smNativeData" val="SMDATA_13_xL5KWxMAAAAlAAAACwAAAA0AAAAAAAAAAAAAAAAAAAAAAAAAAAAAAAAAAAAAAAAAAAEAAABQAAAAAAAAAAAA4D8AAAAAAADgPwAAAAAAAOA/AAAAAAAA4D8AAAAAAADgPwAAAAAAAOA/AAAAAAAA4D8AAAAAAADgPwAAAAAAAOA/AAAAAAAA4D8CAAAAjAAAAAEAAAAAAAAA5ubmAP///wgAAAAAAAAAAAAAAAAAAAAAAAAAAAAAAAAAAAAAeAAAAAEAAABAAAAAAAAAAAAAAABaAAAAAAAAAAAAAAAAAAAAAAAAAAAAAAAAAAAAAAAAAAAAAAAAAAAAAAAAAAAAAAAAAAAAAAAAAAAAAAAAAAAAAAAAAAAAAAAAAAAAFAAAADwAAAABAAAAAAAAACkXigBa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KMWAAAMAAAAEAAAAAAAAAAAAAAAAAAAAAAAAAAeAAAAaAAAAAAAAAAAAAAAAAAAAAAAAAAAAAAAECcAABAnAAAAAAAAAAAAAAAAAAAAAAAAAAAAAAAAAAAAAAAAAAAAABQAAAAAAAAAwMD/AAAAAABkAAAAMgAAAAAAAABkAAAAAAAAAH9/fwAKAAAAHwAAAFQAAADm5uYA////AQAAAAAAAAAAAAAAAAAAAAAAAAAAAAAAAAAAAAAAAAAAKReKAH9/fwDu7OEDzMzMAMDA/wB/f38AAAAAAAAAAAAAAAAAAAAAAAAAAAAhAAAAGAAAABQAAACAFgAAABIAAKApAAAgJQAAEAAAACYAAAAIAAAA//////////8="/>
              </a:ext>
            </a:extLst>
          </p:cNvSpPr>
          <p:nvPr/>
        </p:nvSpPr>
        <p:spPr>
          <a:xfrm>
            <a:off x="3657600" y="2926080"/>
            <a:ext cx="3108960" cy="3108960"/>
          </a:xfrm>
          <a:custGeom>
            <a:avLst/>
            <a:gdLst/>
            <a:ahLst/>
            <a:cxnLst/>
            <a:rect l="0" t="0" r="3108960" b="3108960"/>
            <a:pathLst>
              <a:path w="3108960" h="3108960">
                <a:moveTo>
                  <a:pt x="1473461" y="2970570"/>
                </a:moveTo>
                <a:cubicBezTo>
                  <a:pt x="1436393" y="2671917"/>
                  <a:pt x="1328187" y="2303107"/>
                  <a:pt x="1063122" y="2068972"/>
                </a:cubicBezTo>
                <a:cubicBezTo>
                  <a:pt x="621438" y="1682415"/>
                  <a:pt x="364958" y="1726436"/>
                  <a:pt x="77135" y="1211119"/>
                </a:cubicBezTo>
                <a:cubicBezTo>
                  <a:pt x="-82449" y="868583"/>
                  <a:pt x="-28345" y="268526"/>
                  <a:pt x="564473" y="43058"/>
                </a:cubicBezTo>
                <a:cubicBezTo>
                  <a:pt x="1174190" y="-138389"/>
                  <a:pt x="1416496" y="306494"/>
                  <a:pt x="1473461" y="397287"/>
                </a:cubicBezTo>
                <a:cubicBezTo>
                  <a:pt x="1530427" y="306494"/>
                  <a:pt x="1769871" y="-138389"/>
                  <a:pt x="2382450" y="43058"/>
                </a:cubicBezTo>
                <a:cubicBezTo>
                  <a:pt x="2975269" y="268526"/>
                  <a:pt x="3026510" y="868583"/>
                  <a:pt x="2866926" y="1211119"/>
                </a:cubicBezTo>
                <a:cubicBezTo>
                  <a:pt x="2579103" y="1726436"/>
                  <a:pt x="2322623" y="1682415"/>
                  <a:pt x="1880939" y="2068972"/>
                </a:cubicBezTo>
                <a:cubicBezTo>
                  <a:pt x="1616011" y="2303107"/>
                  <a:pt x="1507668" y="2671917"/>
                  <a:pt x="1473461" y="2970570"/>
                </a:cubicBezTo>
                <a:close/>
              </a:path>
            </a:pathLst>
          </a:custGeom>
          <a:solidFill>
            <a:srgbClr val="E6E6E6"/>
          </a:solidFill>
          <a:ln w="57150" cap="flat" cmpd="sng" algn="ctr">
            <a:solidFill>
              <a:srgbClr val="29178A"/>
            </a:solidFill>
            <a:prstDash val="solid"/>
            <a:headEnd type="none"/>
            <a:tailEnd type="none"/>
          </a:ln>
          <a:effectLst/>
        </p:spPr>
      </p:sp>
    </p:spTree>
  </p:cSld>
  <p:clrMapOvr>
    <a:masterClrMapping/>
  </p:clrMapOvr>
  <p:timing>
    <p:tnLst>
      <p:par>
        <p:cTn id="1" dur="indefinite" restart="never" nodeType="tmRoot"/>
      </p:par>
    </p:tnLst>
  </p:timing>
</p:sld>
</file>

<file path=ppt/slides/slide14.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Cz5g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CrBAAAtAIAAD07AABoFgAAEAAAACYAAAAIAAAA//////////8="/>
              </a:ext>
            </a:extLst>
          </p:cNvSpPr>
          <p:nvPr/>
        </p:nvSpPr>
        <p:spPr>
          <a:xfrm rot="58199">
            <a:off x="758825" y="439420"/>
            <a:ext cx="8870950" cy="3202940"/>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000" b="1">
                <a:solidFill>
                  <a:srgbClr val="FFFFFF"/>
                </a:solidFill>
              </a:rPr>
              <a:t>GUESS THE SHAPE!!!</a:t>
            </a:r>
            <a:endParaRPr lang="en-us" sz="30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GhDeDQ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It doesn’t look much like a heart...</a:t>
            </a:r>
            <a:endParaRPr lang="en-us" sz="1600"/>
          </a:p>
        </p:txBody>
      </p:sp>
      <p:sp>
        <p:nvSpPr>
          <p:cNvPr id="5" name="CustomShape 4"/>
          <p:cNvSpPr>
            <a:extLst>
              <a:ext uri="smNativeData">
                <pr:smNativeData xmlns:pr="smNativeData" val="SMDATA_13_xL5KWxMAAAAlAAAACwAAAA0AAAAAAAAAAAAAAAAAAAAAAAAAAAAAAAAAAAAAAAAAAAEAAABQAAAAAAAAAAAA4D8AAAAAAADgPwAAAAAAAOA/AAAAAAAA4D8AAAAAAADgPwAAAAAAAOA/AAAAAAAA4D8AAAAAAADgPwAAAAAAAOA/AAAAAAAA4D8CAAAAjAAAAAEAAAAAAAAA5ubmAP///wgAAAAAAAAAAAAAAAAAAAAAAAAAAAAAAAAAAAAAeAAAAAEAAABAAAAAAAAAAAAAAABaAAAAAAAAAAAAAAAAAAAAAAAAAAAAAAAAAAAAAAAAAAAAAAAAAAAAAAAAAAAAAAAAAAAAAAAAAAAAAAAAAAAAAAAAAAAAAAAAAAAAFAAAADwAAAABAAAAAAAAACkXigBa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G4RAAAMAAAAEAAAAAAAAAAAAAAAAAAAAAAAAAAeAAAAaAAAAAAAAAAAAAAAAAAAAAAAAAAAAAAAECcAABAnAAAAAAAAAAAAAAAAAAAAAAAAAAAAAAAAAAAAAAAAAAAAABQAAAAAAAAAwMD/AAAAAABkAAAAMgAAAAAAAABkAAAAAAAAAH9/fwAKAAAAHwAAAFQAAADm5uYA////AQAAAAAAAAAAAAAAAAAAAAAAAAAAAAAAAAAAAAAAAAAAKReKAH9/fwDu7OEDzMzMAMDA/wB/f38AAAAAAAAAAAAAAAAAAAAAAAAAAAAhAAAAGAAAABQAAACQCQAAkBIAALAcAACwJQAAEAAAACYAAAAIAAAA//////////8="/>
              </a:ext>
            </a:extLst>
          </p:cNvSpPr>
          <p:nvPr/>
        </p:nvSpPr>
        <p:spPr>
          <a:xfrm>
            <a:off x="1554480" y="3017520"/>
            <a:ext cx="3108960" cy="3108960"/>
          </a:xfrm>
          <a:custGeom>
            <a:avLst/>
            <a:gdLst/>
            <a:ahLst/>
            <a:cxnLst/>
            <a:rect l="0" t="0" r="3108960" b="3108960"/>
            <a:pathLst>
              <a:path w="3108960" h="3108960">
                <a:moveTo>
                  <a:pt x="1473461" y="2970570"/>
                </a:moveTo>
                <a:cubicBezTo>
                  <a:pt x="1436393" y="2671917"/>
                  <a:pt x="1328187" y="2303107"/>
                  <a:pt x="1063122" y="2068972"/>
                </a:cubicBezTo>
                <a:cubicBezTo>
                  <a:pt x="621438" y="1682415"/>
                  <a:pt x="364958" y="1726436"/>
                  <a:pt x="77135" y="1211119"/>
                </a:cubicBezTo>
                <a:cubicBezTo>
                  <a:pt x="-82449" y="868583"/>
                  <a:pt x="-28345" y="268526"/>
                  <a:pt x="564473" y="43058"/>
                </a:cubicBezTo>
                <a:cubicBezTo>
                  <a:pt x="1174190" y="-138389"/>
                  <a:pt x="1416496" y="306494"/>
                  <a:pt x="1473461" y="397287"/>
                </a:cubicBezTo>
                <a:cubicBezTo>
                  <a:pt x="1530427" y="306494"/>
                  <a:pt x="1769871" y="-138389"/>
                  <a:pt x="2382450" y="43058"/>
                </a:cubicBezTo>
                <a:cubicBezTo>
                  <a:pt x="2975269" y="268526"/>
                  <a:pt x="3026510" y="868583"/>
                  <a:pt x="2866926" y="1211119"/>
                </a:cubicBezTo>
                <a:cubicBezTo>
                  <a:pt x="2579103" y="1726436"/>
                  <a:pt x="2322623" y="1682415"/>
                  <a:pt x="1880939" y="2068972"/>
                </a:cubicBezTo>
                <a:cubicBezTo>
                  <a:pt x="1616011" y="2303107"/>
                  <a:pt x="1507668" y="2671917"/>
                  <a:pt x="1473461" y="2970570"/>
                </a:cubicBezTo>
                <a:close/>
              </a:path>
            </a:pathLst>
          </a:custGeom>
          <a:solidFill>
            <a:srgbClr val="E6E6E6"/>
          </a:solidFill>
          <a:ln w="57150" cap="flat" cmpd="sng" algn="ctr">
            <a:solidFill>
              <a:srgbClr val="29178A"/>
            </a:solidFill>
            <a:prstDash val="solid"/>
            <a:headEnd type="none"/>
            <a:tailEnd type="none"/>
          </a:ln>
          <a:effectLst/>
        </p:spPr>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5SMAAJIQAAAwMwAAQCYAABAAAAAmAAAACAAAAP//////////"/>
              </a:ext>
            </a:extLst>
          </p:cNvPicPr>
          <p:nvPr/>
        </p:nvPicPr>
        <p:blipFill>
          <a:blip r:embed="rId4"/>
          <a:stretch>
            <a:fillRect/>
          </a:stretch>
        </p:blipFill>
        <p:spPr>
          <a:xfrm>
            <a:off x="5835015" y="2693670"/>
            <a:ext cx="2486025" cy="3524250"/>
          </a:xfrm>
          <a:prstGeom prst="rect">
            <a:avLst/>
          </a:prstGeom>
          <a:noFill/>
          <a:ln>
            <a:noFill/>
          </a:ln>
          <a:effectLst/>
        </p:spPr>
      </p:pic>
    </p:spTree>
  </p:cSld>
  <p:clrMapOvr>
    <a:masterClrMapping/>
  </p:clrMapOvr>
  <p:timing>
    <p:tnLst>
      <p:par>
        <p:cTn id="1" dur="indefinite" restart="never" nodeType="tmRoot"/>
      </p:par>
    </p:tnLst>
  </p:timing>
</p:sld>
</file>

<file path=ppt/slides/slide15.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KCW/AM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CrBAAAtAIAAD07AABoFgAAEAAAACYAAAAIAAAA//////////8="/>
              </a:ext>
            </a:extLst>
          </p:cNvSpPr>
          <p:nvPr/>
        </p:nvSpPr>
        <p:spPr>
          <a:xfrm rot="58199">
            <a:off x="758825" y="439420"/>
            <a:ext cx="8870950" cy="3202940"/>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000" b="1">
                <a:solidFill>
                  <a:srgbClr val="FFFFFF"/>
                </a:solidFill>
              </a:rPr>
              <a:t>GUESS THE SHAPE!!!</a:t>
            </a:r>
            <a:endParaRPr lang="en-us" sz="30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EAAA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So, what is it supposed to be the shape of?!?</a:t>
            </a:r>
            <a:endParaRPr lang="en-us" sz="1600"/>
          </a:p>
        </p:txBody>
      </p:sp>
      <p:sp>
        <p:nvSpPr>
          <p:cNvPr id="5" name="CustomShape 4"/>
          <p:cNvSpPr>
            <a:extLst>
              <a:ext uri="smNativeData">
                <pr:smNativeData xmlns:pr="smNativeData" val="SMDATA_13_xL5KWxMAAAAlAAAACwAAAA0AAAAAAAAAAAAAAAAAAAAAAAAAAAAAAAAAAAAAAAAAAAEAAABQAAAAAAAAAAAA4D8AAAAAAADgPwAAAAAAAOA/AAAAAAAA4D8AAAAAAADgPwAAAAAAAOA/AAAAAAAA4D8AAAAAAADgPwAAAAAAAOA/AAAAAAAA4D8CAAAAjAAAAAEAAAAAAAAA5ubmAP///wgAAAAAAAAAAAAAAAAAAAAAAAAAAAAAAAAAAAAAeAAAAAEAAABAAAAAAAAAAAAAAABaAAAAAAAAAAAAAAAAAAAAAAAAAAAAAAAAAAAAAAAAAAAAAAAAAAAAAAAAAAAAAAAAAAAAAAAAAAAAAAAAAAAAAAAAAAAAAAAAAAAAFAAAADwAAAABAAAAAAAAACkXigBa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JwaAAAMAAAAEAAAAAAAAAAAAAAAAAAAAAAAAAAeAAAAaAAAAAAAAAAAAAAAAAAAAAAAAAAAAAAAECcAABAnAAAAAAAAAAAAAAAAAAAAAAAAAAAAAAAAAAAAAAAAAAAAABQAAAAAAAAAwMD/AAAAAABkAAAAMgAAAAAAAABkAAAAAAAAAH9/fwAKAAAAHwAAAFQAAADm5uYA////AQAAAAAAAAAAAAAAAAAAAAAAAAAAAAAAAAAAAAAAAAAAKReKAH9/fwDu7OEDzMzMAMDA/wB/f38AAAAAAAAAAAAAAAAAAAAAAAAAAAAhAAAAGAAAABQAAACQCQAAkBIAALAcAACwJQAAEAAAACYAAAAIAAAA//////////8="/>
              </a:ext>
            </a:extLst>
          </p:cNvSpPr>
          <p:nvPr/>
        </p:nvSpPr>
        <p:spPr>
          <a:xfrm>
            <a:off x="1554480" y="3017520"/>
            <a:ext cx="3108960" cy="3108960"/>
          </a:xfrm>
          <a:custGeom>
            <a:avLst/>
            <a:gdLst/>
            <a:ahLst/>
            <a:cxnLst/>
            <a:rect l="0" t="0" r="3108960" b="3108960"/>
            <a:pathLst>
              <a:path w="3108960" h="3108960">
                <a:moveTo>
                  <a:pt x="1473461" y="2970570"/>
                </a:moveTo>
                <a:cubicBezTo>
                  <a:pt x="1436393" y="2671917"/>
                  <a:pt x="1328187" y="2303107"/>
                  <a:pt x="1063122" y="2068972"/>
                </a:cubicBezTo>
                <a:cubicBezTo>
                  <a:pt x="621438" y="1682415"/>
                  <a:pt x="364958" y="1726436"/>
                  <a:pt x="77135" y="1211119"/>
                </a:cubicBezTo>
                <a:cubicBezTo>
                  <a:pt x="-82449" y="868583"/>
                  <a:pt x="-28345" y="268526"/>
                  <a:pt x="564473" y="43058"/>
                </a:cubicBezTo>
                <a:cubicBezTo>
                  <a:pt x="1174190" y="-138389"/>
                  <a:pt x="1416496" y="306494"/>
                  <a:pt x="1473461" y="397287"/>
                </a:cubicBezTo>
                <a:cubicBezTo>
                  <a:pt x="1530427" y="306494"/>
                  <a:pt x="1769871" y="-138389"/>
                  <a:pt x="2382450" y="43058"/>
                </a:cubicBezTo>
                <a:cubicBezTo>
                  <a:pt x="2975269" y="268526"/>
                  <a:pt x="3026510" y="868583"/>
                  <a:pt x="2866926" y="1211119"/>
                </a:cubicBezTo>
                <a:cubicBezTo>
                  <a:pt x="2579103" y="1726436"/>
                  <a:pt x="2322623" y="1682415"/>
                  <a:pt x="1880939" y="2068972"/>
                </a:cubicBezTo>
                <a:cubicBezTo>
                  <a:pt x="1616011" y="2303107"/>
                  <a:pt x="1507668" y="2671917"/>
                  <a:pt x="1473461" y="2970570"/>
                </a:cubicBezTo>
                <a:close/>
              </a:path>
            </a:pathLst>
          </a:custGeom>
          <a:solidFill>
            <a:srgbClr val="E6E6E6"/>
          </a:solidFill>
          <a:ln w="57150" cap="flat" cmpd="sng" algn="ctr">
            <a:solidFill>
              <a:srgbClr val="29178A"/>
            </a:solidFill>
            <a:prstDash val="solid"/>
            <a:headEnd type="none"/>
            <a:tailEnd type="none"/>
          </a:ln>
          <a:effectLst/>
        </p:spPr>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NIg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5SMAAJIQAAAwMwAAQCYAABAAAAAmAAAACAAAAP//////////"/>
              </a:ext>
            </a:extLst>
          </p:cNvPicPr>
          <p:nvPr/>
        </p:nvPicPr>
        <p:blipFill>
          <a:blip r:embed="rId4"/>
          <a:stretch>
            <a:fillRect/>
          </a:stretch>
        </p:blipFill>
        <p:spPr>
          <a:xfrm>
            <a:off x="5835015" y="2693670"/>
            <a:ext cx="2486025" cy="3524250"/>
          </a:xfrm>
          <a:prstGeom prst="rect">
            <a:avLst/>
          </a:prstGeom>
          <a:noFill/>
          <a:ln>
            <a:noFill/>
          </a:ln>
          <a:effectLst/>
        </p:spPr>
      </p:pic>
    </p:spTree>
  </p:cSld>
  <p:clrMapOvr>
    <a:masterClrMapping/>
  </p:clrMapOvr>
  <p:timing>
    <p:tnLst>
      <p:par>
        <p:cTn id="1" dur="indefinite" restart="never" nodeType="tmRoot"/>
      </p:par>
    </p:tnLst>
  </p:timing>
</p:sld>
</file>

<file path=ppt/slides/slide16.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CrBAAAtAIAAD07AABoFgAAEAAAACYAAAAIAAAA//////////8="/>
              </a:ext>
            </a:extLst>
          </p:cNvSpPr>
          <p:nvPr/>
        </p:nvSpPr>
        <p:spPr>
          <a:xfrm rot="58199">
            <a:off x="758825" y="439420"/>
            <a:ext cx="8870950" cy="3202940"/>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000" b="1">
                <a:solidFill>
                  <a:srgbClr val="FFFFFF"/>
                </a:solidFill>
              </a:rPr>
              <a:t>GUESS THE SHAPE!!!</a:t>
            </a:r>
            <a:endParaRPr lang="en-us" sz="30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Is ‘BAD’ a shape?!? Because I’m pretty sure ‘Out Of’ is a shape.</a:t>
            </a:r>
            <a:endParaRPr lang="en-us" sz="1600"/>
          </a:p>
        </p:txBody>
      </p:sp>
      <p:sp>
        <p:nvSpPr>
          <p:cNvPr id="5" name="CustomShape 4"/>
          <p:cNvSpPr>
            <a:extLst>
              <a:ext uri="smNativeData">
                <pr:smNativeData xmlns:pr="smNativeData" val="SMDATA_13_xL5KWxMAAAAlAAAACwAAAA0AAAAAAAAAAAAAAAAAAAAAAAAAAAAAAAAAAAAAAAAAAAEAAABQAAAAAAAAAAAA4D8AAAAAAADgPwAAAAAAAOA/AAAAAAAA4D8AAAAAAADgPwAAAAAAAOA/AAAAAAAA4D8AAAAAAADgPwAAAAAAAOA/AAAAAAAA4D8CAAAAjAAAAAEAAAAAAAAA5ubmAP///wgyAAAAAAAAAAAAAAAAAAAAAAAAAAAAAAAAAAAAeAAAAAEAAABAAAAAAAAAAAAAAABaAAAAAAAAAAAAAAAAAAAAAAAAAAAAAAAAAAAAAAAAAAAAAAAAAAAAAAAAAAAAAAAAAAAAAAAAAAAAAAAAAAAAAAAAAAAAAAAAAAAAFAAAADwAAAABAAAAAAAAACkXigBa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CQYAAAMAAAAEAAAAAAAAAAAAAAAAAAAAAAAAAAeAAAAaAAAAAAAAAAAAAAAAAAAAAAAAAAAAAAAECcAABAnAAAAAAAAAAAAAAAAAAAAAAAAAAAAAAAAAAAAAAAAAAAAABQAAAAAAAAAwMD/AAAAAABkAAAAMgAAAAAAAABkAAAAAAAAAH9/fwAKAAAAHwAAAFQAAADm5uYA////AQAAAAAAAAAAAAAAAAAAAAAAAAAAAAAAAAAAAAAAAAAAKReKAH9/fwDu7OEDzMzMAMDA/wB/f38AAAAAAAAAAAAAAAAAAAAAAAAAAAAhAAAAGAAAABQAAACQCQAAkBIAALAcAACwJQAAEAAAACYAAAAIAAAA//////////8="/>
              </a:ext>
            </a:extLst>
          </p:cNvSpPr>
          <p:nvPr/>
        </p:nvSpPr>
        <p:spPr>
          <a:xfrm>
            <a:off x="1554480" y="3017520"/>
            <a:ext cx="3108960" cy="3108960"/>
          </a:xfrm>
          <a:custGeom>
            <a:avLst/>
            <a:gdLst/>
            <a:ahLst/>
            <a:cxnLst/>
            <a:rect l="0" t="0" r="3108960" b="3108960"/>
            <a:pathLst>
              <a:path w="3108960" h="3108960">
                <a:moveTo>
                  <a:pt x="1473461" y="2970570"/>
                </a:moveTo>
                <a:cubicBezTo>
                  <a:pt x="1436393" y="2671917"/>
                  <a:pt x="1328187" y="2303107"/>
                  <a:pt x="1063122" y="2068972"/>
                </a:cubicBezTo>
                <a:cubicBezTo>
                  <a:pt x="621438" y="1682415"/>
                  <a:pt x="364958" y="1726436"/>
                  <a:pt x="77135" y="1211119"/>
                </a:cubicBezTo>
                <a:cubicBezTo>
                  <a:pt x="-82449" y="868583"/>
                  <a:pt x="-28345" y="268526"/>
                  <a:pt x="564473" y="43058"/>
                </a:cubicBezTo>
                <a:cubicBezTo>
                  <a:pt x="1174190" y="-138389"/>
                  <a:pt x="1416496" y="306494"/>
                  <a:pt x="1473461" y="397287"/>
                </a:cubicBezTo>
                <a:cubicBezTo>
                  <a:pt x="1530427" y="306494"/>
                  <a:pt x="1769871" y="-138389"/>
                  <a:pt x="2382450" y="43058"/>
                </a:cubicBezTo>
                <a:cubicBezTo>
                  <a:pt x="2975269" y="268526"/>
                  <a:pt x="3026510" y="868583"/>
                  <a:pt x="2866926" y="1211119"/>
                </a:cubicBezTo>
                <a:cubicBezTo>
                  <a:pt x="2579103" y="1726436"/>
                  <a:pt x="2322623" y="1682415"/>
                  <a:pt x="1880939" y="2068972"/>
                </a:cubicBezTo>
                <a:cubicBezTo>
                  <a:pt x="1616011" y="2303107"/>
                  <a:pt x="1507668" y="2671917"/>
                  <a:pt x="1473461" y="2970570"/>
                </a:cubicBezTo>
                <a:close/>
              </a:path>
            </a:pathLst>
          </a:custGeom>
          <a:solidFill>
            <a:srgbClr val="E6E6E6">
              <a:alpha val="50000"/>
            </a:srgbClr>
          </a:solidFill>
          <a:ln w="57150" cap="flat" cmpd="sng" algn="ctr">
            <a:solidFill>
              <a:srgbClr val="29178A"/>
            </a:solidFill>
            <a:prstDash val="solid"/>
            <a:headEnd type="none"/>
            <a:tailEnd type="none"/>
          </a:ln>
          <a:effectLst/>
        </p:spPr>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5SMAAJIQAAAwMwAAQCYAABAAAAAmAAAACAAAAP//////////"/>
              </a:ext>
            </a:extLst>
          </p:cNvPicPr>
          <p:nvPr/>
        </p:nvPicPr>
        <p:blipFill>
          <a:blip r:embed="rId4"/>
          <a:stretch>
            <a:fillRect/>
          </a:stretch>
        </p:blipFill>
        <p:spPr>
          <a:xfrm>
            <a:off x="5835015" y="2693670"/>
            <a:ext cx="2486025" cy="3524250"/>
          </a:xfrm>
          <a:prstGeom prst="rect">
            <a:avLst/>
          </a:prstGeom>
          <a:noFill/>
          <a:ln>
            <a:noFill/>
          </a:ln>
          <a:effectLst/>
        </p:spPr>
      </p:pic>
      <p:pic>
        <p:nvPicPr>
          <p:cNvPr id="7" name="Picture2"/>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gBYAADAPAACLKAAAbigAABAAAAAmAAAACAAAAP//////////"/>
              </a:ext>
            </a:extLst>
          </p:cNvPicPr>
          <p:nvPr/>
        </p:nvPicPr>
        <p:blipFill>
          <a:blip r:embed="rId5"/>
          <a:stretch>
            <a:fillRect/>
          </a:stretch>
        </p:blipFill>
        <p:spPr>
          <a:xfrm>
            <a:off x="3657600" y="2468880"/>
            <a:ext cx="2933065" cy="4103370"/>
          </a:xfrm>
          <a:prstGeom prst="rect">
            <a:avLst/>
          </a:prstGeom>
          <a:noFill/>
          <a:ln>
            <a:noFill/>
          </a:ln>
          <a:effectLst/>
        </p:spPr>
      </p:pic>
    </p:spTree>
  </p:cSld>
  <p:clrMapOvr>
    <a:masterClrMapping/>
  </p:clrMapOvr>
  <p:timing>
    <p:tnLst>
      <p:par>
        <p:cTn id="1" dur="indefinite" restart="never" nodeType="tmRoot"/>
      </p:par>
    </p:tnLst>
  </p:timing>
</p:sld>
</file>

<file path=ppt/slides/slide17.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kAAAAEgAAACQAAAASA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BAAAAAAAAAP///w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H9/fwDu7OEDzMzMAMDA/wB/f38AAAAAAAAAAAAAAAAAAAAAAAAAAAAhAAAAGAAAABQAAAD2FQAALAwAAKU7AAC4JAAAEAAAACYAAAAIAAAA//////////8="/>
              </a:ext>
            </a:extLst>
          </p:cNvSpPr>
          <p:nvPr/>
        </p:nvSpPr>
        <p:spPr>
          <a:xfrm rot="21428399">
            <a:off x="3569970" y="1978660"/>
            <a:ext cx="6125845" cy="3990340"/>
          </a:xfrm>
          <a:prstGeom prst="rect">
            <a:avLst/>
          </a:prstGeom>
          <a:gradFill flip="none" rotWithShape="0">
            <a:gsLst>
              <a:gs pos="0">
                <a:srgbClr val="1C1C1C"/>
              </a:gs>
              <a:gs pos="100000">
                <a:srgbClr val="330033"/>
              </a:gs>
            </a:gsLst>
            <a:lin ang="5400000" scaled="0"/>
            <a:tileRect/>
          </a:gradFill>
          <a:ln w="9525" cap="flat" cmpd="sng" algn="ctr">
            <a:solidFill>
              <a:srgbClr val="FFFFFF"/>
            </a:solidFill>
            <a:prstDash val="solid"/>
            <a:headEnd type="none"/>
            <a:tailEnd type="none"/>
          </a:ln>
          <a:effectLst/>
        </p:spPr>
      </p:sp>
      <p:sp>
        <p:nvSpPr>
          <p:cNvPr id="3" name="CustomShape 2"/>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DMuKP8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OAQAA5gwAAPwdAADdIgAAEAAAACYAAAAIAAAA//////////8="/>
              </a:ext>
            </a:extLst>
          </p:cNvSpPr>
          <p:nvPr/>
        </p:nvSpPr>
        <p:spPr>
          <a:xfrm rot="130199">
            <a:off x="212090" y="2096770"/>
            <a:ext cx="4662170" cy="3570605"/>
          </a:xfrm>
          <a:prstGeom prst="rect">
            <a:avLst/>
          </a:prstGeom>
          <a:noFill/>
          <a:ln>
            <a:noFill/>
          </a:ln>
          <a:effectLst/>
        </p:spPr>
        <p:txBody>
          <a:bodyPr vert="horz" wrap="square" lIns="0" tIns="0" rIns="0" bIns="0" numCol="1" anchor="ctr"/>
          <a:lstStyle/>
          <a:p>
            <a:pPr>
              <a:lnSpc>
                <a:spcPct val="100000"/>
              </a:lnSpc>
              <a:defRPr>
                <a:latin typeface="Arial" pitchFamily="2" charset="0"/>
                <a:ea typeface="DejaVu Sans" pitchFamily="1" charset="0"/>
                <a:cs typeface="DejaVu Sans" pitchFamily="1" charset="0"/>
              </a:defRPr>
            </a:pPr>
            <a:r>
              <a:rPr lang="en-us" sz="2600" b="1" i="1">
                <a:solidFill>
                  <a:srgbClr val="FFFFFF"/>
                </a:solidFill>
              </a:rPr>
              <a:t>Genital herpes / HPV … 70m</a:t>
            </a:r>
            <a:endParaRPr lang="en-us" sz="2600"/>
          </a:p>
          <a:p>
            <a:pPr>
              <a:lnSpc>
                <a:spcPct val="100000"/>
              </a:lnSpc>
              <a:defRPr>
                <a:latin typeface="Arial" pitchFamily="2" charset="0"/>
                <a:ea typeface="DejaVu Sans" pitchFamily="1" charset="0"/>
                <a:cs typeface="DejaVu Sans" pitchFamily="1" charset="0"/>
              </a:defRPr>
            </a:pPr>
            <a:r>
              <a:rPr lang="en-us" sz="2600" b="1" i="1">
                <a:solidFill>
                  <a:srgbClr val="FFFFFF"/>
                </a:solidFill>
              </a:rPr>
              <a:t>Chlamydia ……………… 5m</a:t>
            </a:r>
            <a:endParaRPr lang="en-us" sz="2600"/>
          </a:p>
          <a:p>
            <a:pPr>
              <a:lnSpc>
                <a:spcPct val="100000"/>
              </a:lnSpc>
              <a:defRPr>
                <a:latin typeface="Arial" pitchFamily="2" charset="0"/>
                <a:ea typeface="DejaVu Sans" pitchFamily="1" charset="0"/>
                <a:cs typeface="DejaVu Sans" pitchFamily="1" charset="0"/>
              </a:defRPr>
            </a:pPr>
            <a:r>
              <a:rPr lang="en-us" sz="2600" b="1" i="1">
                <a:solidFill>
                  <a:srgbClr val="FFFFFF"/>
                </a:solidFill>
              </a:rPr>
              <a:t>HIV……………………….. 1m</a:t>
            </a:r>
            <a:endParaRPr lang="en-us" sz="2600"/>
          </a:p>
          <a:p>
            <a:pPr>
              <a:lnSpc>
                <a:spcPct val="100000"/>
              </a:lnSpc>
              <a:defRPr>
                <a:latin typeface="Arial" pitchFamily="2" charset="0"/>
                <a:ea typeface="DejaVu Sans" pitchFamily="1" charset="0"/>
                <a:cs typeface="DejaVu Sans" pitchFamily="1" charset="0"/>
              </a:defRPr>
            </a:pPr>
            <a:r>
              <a:rPr lang="en-us" sz="2600" b="1" i="1">
                <a:solidFill>
                  <a:srgbClr val="FFFFFF"/>
                </a:solidFill>
              </a:rPr>
              <a:t>AIDS…………………….. 45k</a:t>
            </a:r>
            <a:endParaRPr lang="en-us" sz="2600"/>
          </a:p>
          <a:p>
            <a:pPr>
              <a:lnSpc>
                <a:spcPct val="100000"/>
              </a:lnSpc>
              <a:defRPr>
                <a:latin typeface="Arial" pitchFamily="2" charset="0"/>
                <a:ea typeface="DejaVu Sans" pitchFamily="1" charset="0"/>
                <a:cs typeface="DejaVu Sans" pitchFamily="1" charset="0"/>
              </a:defRPr>
            </a:pPr>
            <a:r>
              <a:rPr lang="en-us" sz="2600" b="1" i="1">
                <a:solidFill>
                  <a:srgbClr val="FFFFFF"/>
                </a:solidFill>
              </a:rPr>
              <a:t>Hepetitis B…………….. 300k</a:t>
            </a:r>
            <a:endParaRPr lang="en-us" sz="2600"/>
          </a:p>
          <a:p>
            <a:pPr>
              <a:lnSpc>
                <a:spcPct val="100000"/>
              </a:lnSpc>
              <a:defRPr>
                <a:latin typeface="Arial" pitchFamily="2" charset="0"/>
                <a:ea typeface="DejaVu Sans" pitchFamily="1" charset="0"/>
                <a:cs typeface="DejaVu Sans" pitchFamily="1" charset="0"/>
              </a:defRPr>
            </a:pPr>
            <a:r>
              <a:rPr lang="en-us" sz="2600" b="1" i="1">
                <a:solidFill>
                  <a:srgbClr val="FFFFFF"/>
                </a:solidFill>
              </a:rPr>
              <a:t>Syphilis………………… 120k</a:t>
            </a:r>
            <a:endParaRPr lang="en-us" sz="2600"/>
          </a:p>
          <a:p>
            <a:pPr>
              <a:lnSpc>
                <a:spcPct val="100000"/>
              </a:lnSpc>
              <a:defRPr>
                <a:latin typeface="Arial" pitchFamily="2" charset="0"/>
                <a:ea typeface="DejaVu Sans" pitchFamily="1" charset="0"/>
                <a:cs typeface="DejaVu Sans" pitchFamily="1" charset="0"/>
              </a:defRPr>
            </a:pPr>
            <a:r>
              <a:rPr lang="en-us" sz="2600" b="1" i="1">
                <a:solidFill>
                  <a:srgbClr val="FFFFFF"/>
                </a:solidFill>
              </a:rPr>
              <a:t>Porn Addiction……….. 20m</a:t>
            </a:r>
            <a:endParaRPr lang="en-us" sz="2600"/>
          </a:p>
          <a:p>
            <a:pPr>
              <a:lnSpc>
                <a:spcPct val="100000"/>
              </a:lnSpc>
              <a:defRPr>
                <a:latin typeface="Arial" pitchFamily="2" charset="0"/>
                <a:ea typeface="DejaVu Sans" pitchFamily="1" charset="0"/>
                <a:cs typeface="DejaVu Sans" pitchFamily="1" charset="0"/>
              </a:defRPr>
            </a:pPr>
            <a:r>
              <a:rPr lang="en-us" sz="2600" b="1" i="1">
                <a:solidFill>
                  <a:srgbClr val="FFFFFF"/>
                </a:solidFill>
              </a:rPr>
              <a:t>&lt;18 molested…………. 25%</a:t>
            </a:r>
            <a:endParaRPr lang="en-us" sz="26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DMuKf8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BLgAAEAAAACYAAAAIAAAA//////////8="/>
              </a:ext>
            </a:extLst>
          </p:cNvSpPr>
          <p:nvPr/>
        </p:nvSpPr>
        <p:spPr>
          <a:xfrm>
            <a:off x="0" y="7179310"/>
            <a:ext cx="10079355" cy="38036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This isn’t karma… it’s SOWING and REAPING.</a:t>
            </a:r>
            <a:endParaRPr lang="en-us" sz="1600"/>
          </a:p>
        </p:txBody>
      </p:sp>
      <p:sp>
        <p:nvSpPr>
          <p:cNvPr id="5" name="CustomShape 4"/>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DQxLP8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8B4AALAKAADwOQAAsCUAABAAAAAmAAAACAAAAP//////////"/>
              </a:ext>
            </a:extLst>
          </p:cNvPicPr>
          <p:nvPr/>
        </p:nvPicPr>
        <p:blipFill>
          <a:blip r:embed="rId4"/>
          <a:stretch>
            <a:fillRect/>
          </a:stretch>
        </p:blipFill>
        <p:spPr>
          <a:xfrm>
            <a:off x="5029200" y="1737360"/>
            <a:ext cx="4389120" cy="4389120"/>
          </a:xfrm>
          <a:prstGeom prst="rect">
            <a:avLst/>
          </a:prstGeom>
          <a:noFill/>
          <a:ln>
            <a:noFill/>
          </a:ln>
          <a:effectLst/>
        </p:spPr>
      </p:pic>
      <p:sp>
        <p:nvSpPr>
          <p:cNvPr id="7" name="CustomShape 5"/>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DaAQAAlwQAAM4dAABBDgAAEAAAACYAAAAIAAAA//////////8="/>
              </a:ext>
            </a:extLst>
          </p:cNvSpPr>
          <p:nvPr/>
        </p:nvSpPr>
        <p:spPr>
          <a:xfrm rot="130199">
            <a:off x="300990" y="746125"/>
            <a:ext cx="4544060" cy="1570990"/>
          </a:xfrm>
          <a:prstGeom prst="rect">
            <a:avLst/>
          </a:prstGeom>
          <a:noFill/>
          <a:ln>
            <a:noFill/>
          </a:ln>
          <a:effectLst/>
        </p:spPr>
        <p:txBody>
          <a:bodyPr vert="horz" wrap="square" lIns="0" tIns="0" rIns="0" bIns="0" numCol="1" anchor="ctr"/>
          <a:lstStyle/>
          <a:p>
            <a:pPr>
              <a:lnSpc>
                <a:spcPct val="100000"/>
              </a:lnSpc>
              <a:defRPr>
                <a:latin typeface="Arial" pitchFamily="2" charset="0"/>
                <a:ea typeface="DejaVu Sans" pitchFamily="1" charset="0"/>
                <a:cs typeface="DejaVu Sans" pitchFamily="1" charset="0"/>
              </a:defRPr>
            </a:pPr>
            <a:r>
              <a:rPr lang="en-us" sz="4000" b="1" i="1">
                <a:solidFill>
                  <a:srgbClr val="FFFBCC"/>
                </a:solidFill>
              </a:rPr>
              <a:t>YEARLY  INVOICE</a:t>
            </a:r>
            <a:endParaRPr lang="en-us" sz="4000"/>
          </a:p>
        </p:txBody>
      </p:sp>
    </p:spTree>
  </p:cSld>
  <p:clrMapOvr>
    <a:masterClrMapping/>
  </p:clrMapOvr>
  <p:timing>
    <p:tnLst>
      <p:par>
        <p:cTn id="1" dur="indefinite" restart="never" nodeType="tmRoot"/>
      </p:par>
    </p:tnLst>
  </p:timing>
</p:sld>
</file>

<file path=ppt/slides/slide18.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kAAAAEgAAACQAAAASA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BAAAAAAAAAP///w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EAAAMAAAAEAAAAAAAAAAAAAAAAAAAAAAAAAAeAAAAaAAAAAAAAAAAAAAAAAAAAAAAAAAAAAAAECcAABAnAAAAAAAAAAAAAAAAAAAAAAAAAAAAAAAAAAAAAAAAAAAAABQAAAAAAAAAwMD/AAAAAABkAAAAMgAAAAAAAABkAAAAAAAAAH9/fwAKAAAAHwAAAFQAAAAcHBwAMwAzAAAAAAAAAAAAAAAAAAAAAAAAAAAAAAAAAAAAAAAAAAAA////AH9/fwDu7OEDzMzMAMDA/wB/f38AAAAAAAAAAAAAAAAAAAAAAAAAAAAhAAAAGAAAABQAAABpAgAA1wQAAG06AAAsDAAAEAAAACYAAAAIAAAA//////////8="/>
              </a:ext>
            </a:extLst>
          </p:cNvSpPr>
          <p:nvPr/>
        </p:nvSpPr>
        <p:spPr>
          <a:xfrm rot="21488999">
            <a:off x="391795" y="786765"/>
            <a:ext cx="9105900" cy="1191895"/>
          </a:xfrm>
          <a:prstGeom prst="rect">
            <a:avLst/>
          </a:prstGeom>
          <a:gradFill flip="none" rotWithShape="0">
            <a:gsLst>
              <a:gs pos="0">
                <a:srgbClr val="1C1C1C"/>
              </a:gs>
              <a:gs pos="100000">
                <a:srgbClr val="330033"/>
              </a:gs>
            </a:gsLst>
            <a:lin ang="5400000" scaled="0"/>
            <a:tileRect/>
          </a:gradFill>
          <a:ln w="9525" cap="flat" cmpd="sng" algn="ctr">
            <a:solidFill>
              <a:srgbClr val="FFFFFF"/>
            </a:solidFill>
            <a:prstDash val="solid"/>
            <a:headEnd type="none"/>
            <a:tailEnd type="none"/>
          </a:ln>
          <a:effectLst/>
        </p:spPr>
      </p:sp>
      <p:sp>
        <p:nvSpPr>
          <p:cNvPr id="3" name="CustomShape 2"/>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C0B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DAwAAMAYAABA7AACvCgAAEAAAACYAAAAIAAAA//////////8="/>
              </a:ext>
            </a:extLst>
          </p:cNvSpPr>
          <p:nvPr/>
        </p:nvSpPr>
        <p:spPr>
          <a:xfrm>
            <a:off x="530225" y="1005840"/>
            <a:ext cx="9070975"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‘Sex Superbug Could Be ‘Worse than AIDS’</a:t>
            </a:r>
            <a:endParaRPr lang="en-us" sz="44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UC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4"/>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CNBC.com, April 30, 2013</a:t>
            </a:r>
            <a:endParaRPr lang="en-us" sz="1600"/>
          </a:p>
        </p:txBody>
      </p:sp>
    </p:spTree>
  </p:cSld>
  <p:clrMapOvr>
    <a:masterClrMapping/>
  </p:clrMapOvr>
  <p:timing>
    <p:tnLst>
      <p:par>
        <p:cTn id="1" dur="indefinite" restart="never" nodeType="tmRoot"/>
      </p:par>
    </p:tnLst>
  </p:timing>
</p:sld>
</file>

<file path=ppt/slides/slide19.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kAAAAEgAAACQAAAASA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BAAAAAAAAAP///w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ICQ+QMMAAAAEAAAAAAAAAAAAAAAAAAAAAAAAAAeAAAAaAAAAAAAAAAAAAAAAAAAAAAAAAAAAAAAECcAABAnAAAAAAAAAAAAAAAAAAAAAAAAAAAAAAAAAAAAAAAAAAAAABQAAAAAAAAAwMD/AAAAAABkAAAAMgAAAAAAAABkAAAAAAAAAH9/fwAKAAAAHwAAAFQAAAAcHBwAMwAzAAAAAAAAAAAAAAAAAAAAAAAAAAAAAAAAAAAAAAAAAAAA////AH9/fwDu7OEDzMzMAMDA/wB/f38AAAAAAAAAAAAAAAAAAAAAAAAAAAAhAAAAGAAAABQAAABpAgAA1wQAAG06AAAsDAAAEAAAACYAAAAIAAAA//////////8="/>
              </a:ext>
            </a:extLst>
          </p:cNvSpPr>
          <p:nvPr/>
        </p:nvSpPr>
        <p:spPr>
          <a:xfrm rot="21488999">
            <a:off x="391795" y="786765"/>
            <a:ext cx="9105900" cy="1191895"/>
          </a:xfrm>
          <a:prstGeom prst="rect">
            <a:avLst/>
          </a:prstGeom>
          <a:gradFill flip="none" rotWithShape="0">
            <a:gsLst>
              <a:gs pos="0">
                <a:srgbClr val="1C1C1C"/>
              </a:gs>
              <a:gs pos="100000">
                <a:srgbClr val="330033"/>
              </a:gs>
            </a:gsLst>
            <a:lin ang="5400000" scaled="0"/>
            <a:tileRect/>
          </a:gradFill>
          <a:ln w="9525" cap="flat" cmpd="sng" algn="ctr">
            <a:solidFill>
              <a:srgbClr val="FFFFFF"/>
            </a:solidFill>
            <a:prstDash val="solid"/>
            <a:headEnd type="none"/>
            <a:tailEnd type="none"/>
          </a:ln>
          <a:effectLst/>
        </p:spPr>
      </p:sp>
      <p:sp>
        <p:nvSpPr>
          <p:cNvPr id="3" name="CustomShape 2"/>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DAwAAMAYAABA7AACvCgAAEAAAACYAAAAIAAAA//////////8="/>
              </a:ext>
            </a:extLst>
          </p:cNvSpPr>
          <p:nvPr/>
        </p:nvSpPr>
        <p:spPr>
          <a:xfrm>
            <a:off x="530225" y="1005840"/>
            <a:ext cx="9070975"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‘Sex Superbug Could Be ‘Worse than AIDS’</a:t>
            </a:r>
            <a:endParaRPr lang="en-us" sz="44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4"/>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Be/9s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CNBC.com, April 30, 2013</a:t>
            </a:r>
            <a:endParaRPr lang="en-us" sz="1600"/>
          </a:p>
        </p:txBody>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gA0AAJASAAD7LwAAYyUAABAAAAAmAAAACAAAAP//////////"/>
              </a:ext>
            </a:extLst>
          </p:cNvPicPr>
          <p:nvPr/>
        </p:nvPicPr>
        <p:blipFill>
          <a:blip r:embed="rId4"/>
          <a:stretch>
            <a:fillRect/>
          </a:stretch>
        </p:blipFill>
        <p:spPr>
          <a:xfrm>
            <a:off x="2194560" y="3017520"/>
            <a:ext cx="5605145" cy="3060065"/>
          </a:xfrm>
          <a:prstGeom prst="rect">
            <a:avLst/>
          </a:prstGeom>
          <a:noFill/>
          <a:ln>
            <a:noFill/>
          </a:ln>
          <a:effectLst/>
        </p:spPr>
      </p:pic>
    </p:spTree>
  </p:cSld>
  <p:clrMapOvr>
    <a:masterClrMapping/>
  </p:clrMapOvr>
  <p:timing>
    <p:tnLst>
      <p:par>
        <p:cTn id="1" dur="indefinite" restart="never" nodeType="tmRoot"/>
      </p:par>
    </p:tnLst>
  </p:timing>
</p:sld>
</file>

<file path=ppt/slides/slide20.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kAAAAEgAAACQAAAASA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BAAAAAAAAAP///w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H9/fwDu7OEDzMzMAMDA/wB/f38AAAAAAAAAAAAAAAAAAAAAAAAAAAAhAAAAGAAAABQAAABpAgAA1wQAAG06AAAsDAAAEAAAACYAAAAIAAAA//////////8="/>
              </a:ext>
            </a:extLst>
          </p:cNvSpPr>
          <p:nvPr/>
        </p:nvSpPr>
        <p:spPr>
          <a:xfrm rot="21488999">
            <a:off x="391795" y="786765"/>
            <a:ext cx="9105900" cy="1191895"/>
          </a:xfrm>
          <a:prstGeom prst="rect">
            <a:avLst/>
          </a:prstGeom>
          <a:gradFill flip="none" rotWithShape="0">
            <a:gsLst>
              <a:gs pos="0">
                <a:srgbClr val="1C1C1C"/>
              </a:gs>
              <a:gs pos="100000">
                <a:srgbClr val="330033"/>
              </a:gs>
            </a:gsLst>
            <a:lin ang="5400000" scaled="0"/>
            <a:tileRect/>
          </a:gradFill>
          <a:ln w="9525" cap="flat" cmpd="sng" algn="ctr">
            <a:solidFill>
              <a:srgbClr val="FFFFFF"/>
            </a:solidFill>
            <a:prstDash val="solid"/>
            <a:headEnd type="none"/>
            <a:tailEnd type="none"/>
          </a:ln>
          <a:effectLst/>
        </p:spPr>
      </p:sp>
      <p:sp>
        <p:nvSpPr>
          <p:cNvPr id="3" name="CustomShape 2"/>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DAwAAMAYAABA7AACvCgAAEAAAACYAAAAIAAAA//////////8="/>
              </a:ext>
            </a:extLst>
          </p:cNvSpPr>
          <p:nvPr/>
        </p:nvSpPr>
        <p:spPr>
          <a:xfrm>
            <a:off x="530225" y="1005840"/>
            <a:ext cx="9070975"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‘Sex Superbug Could Be ‘Worse than AIDS’</a:t>
            </a:r>
            <a:endParaRPr lang="en-us" sz="44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4"/>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CNBC.com, April 30, 2013</a:t>
            </a:r>
            <a:endParaRPr lang="en-us" sz="1600"/>
          </a:p>
        </p:txBody>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Yg8AADYSAABALwAAaycAABAAAAAmAAAACAAAAP//////////"/>
              </a:ext>
            </a:extLst>
          </p:cNvPicPr>
          <p:nvPr/>
        </p:nvPicPr>
        <p:blipFill>
          <a:blip r:embed="rId4"/>
          <a:stretch>
            <a:fillRect/>
          </a:stretch>
        </p:blipFill>
        <p:spPr>
          <a:xfrm>
            <a:off x="2500630" y="2960370"/>
            <a:ext cx="5180330" cy="3447415"/>
          </a:xfrm>
          <a:prstGeom prst="rect">
            <a:avLst/>
          </a:prstGeom>
          <a:noFill/>
          <a:ln>
            <a:noFill/>
          </a:ln>
          <a:effectLst/>
        </p:spPr>
      </p:pic>
    </p:spTree>
  </p:cSld>
  <p:clrMapOvr>
    <a:masterClrMapping/>
  </p:clrMapOvr>
  <p:timing>
    <p:tnLst>
      <p:par>
        <p:cTn id="1" dur="indefinite" restart="never" nodeType="tmRoot"/>
      </p:par>
    </p:tnLst>
  </p:timing>
</p:sld>
</file>

<file path=ppt/slides/slide21.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kAAAAEgAAACQAAAASA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BAAAAAAAAAP///w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H9/fwDu7OEDzMzMAMDA/wB/f38AAAAAAAAAAAAAAAAAAAAAAAAAAAAhAAAAGAAAABQAAABpAgAA1wQAAG06AAAsDAAAEAAAACYAAAAIAAAA//////////8="/>
              </a:ext>
            </a:extLst>
          </p:cNvSpPr>
          <p:nvPr/>
        </p:nvSpPr>
        <p:spPr>
          <a:xfrm rot="21488999">
            <a:off x="391795" y="786765"/>
            <a:ext cx="9105900" cy="1191895"/>
          </a:xfrm>
          <a:prstGeom prst="rect">
            <a:avLst/>
          </a:prstGeom>
          <a:gradFill flip="none" rotWithShape="0">
            <a:gsLst>
              <a:gs pos="0">
                <a:srgbClr val="1C1C1C"/>
              </a:gs>
              <a:gs pos="100000">
                <a:srgbClr val="330033"/>
              </a:gs>
            </a:gsLst>
            <a:lin ang="5400000" scaled="0"/>
            <a:tileRect/>
          </a:gradFill>
          <a:ln w="9525" cap="flat" cmpd="sng" algn="ctr">
            <a:solidFill>
              <a:srgbClr val="FFFFFF"/>
            </a:solidFill>
            <a:prstDash val="solid"/>
            <a:headEnd type="none"/>
            <a:tailEnd type="none"/>
          </a:ln>
          <a:effectLst/>
        </p:spPr>
      </p:sp>
      <p:sp>
        <p:nvSpPr>
          <p:cNvPr id="3" name="CustomShape 2"/>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NB3Iwc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DAwAAMAYAABA7AACvCgAAEAAAACYAAAAIAAAA//////////8="/>
              </a:ext>
            </a:extLst>
          </p:cNvSpPr>
          <p:nvPr/>
        </p:nvSpPr>
        <p:spPr>
          <a:xfrm>
            <a:off x="530225" y="1005840"/>
            <a:ext cx="9070975"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‘Sex Superbug Could Be ‘Worse than AIDS’</a:t>
            </a:r>
            <a:endParaRPr lang="en-us" sz="44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QSDv8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4"/>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BYTEf8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CNBC.com, April 30, 2013</a:t>
            </a:r>
            <a:endParaRPr lang="en-us" sz="1600"/>
          </a:p>
        </p:txBody>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CDHQ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kBIAAKUIAADAKgAA4CsAABAAAAAmAAAACAAAAP//////////"/>
              </a:ext>
            </a:extLst>
          </p:cNvPicPr>
          <p:nvPr/>
        </p:nvPicPr>
        <p:blipFill>
          <a:blip r:embed="rId4"/>
          <a:stretch>
            <a:fillRect/>
          </a:stretch>
        </p:blipFill>
        <p:spPr>
          <a:xfrm>
            <a:off x="3017520" y="1405255"/>
            <a:ext cx="3931920" cy="5727065"/>
          </a:xfrm>
          <a:prstGeom prst="rect">
            <a:avLst/>
          </a:prstGeom>
          <a:noFill/>
          <a:ln>
            <a:noFill/>
          </a:ln>
          <a:effectLst/>
        </p:spPr>
      </p:pic>
    </p:spTree>
  </p:cSld>
  <p:clrMapOvr>
    <a:masterClrMapping/>
  </p:clrMapOvr>
  <p:timing>
    <p:tnLst>
      <p:par>
        <p:cTn id="1" dur="indefinite" restart="never" nodeType="tmRoot"/>
      </p:par>
    </p:tnLst>
  </p:timing>
</p:sld>
</file>

<file path=ppt/slides/slide22.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kAAAAEgAAACQAAAASA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BAAAAAAAAAP///wAPAAAAAQAAACMAAAAjAAAAIwAAAB4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AcHBwAMwAzAAAAAAAAAAAAAAAAAAAAAAAAAAAAAAAAAAAAAAAAAAAA////AH9/fwDu7OEDzMzMAMDA/wB/f38AAAAAAAAAAAAAAAAAAAAAAAAAAAAhAAAAGAAAABQAAABpAgAA1wQAAG06AAAsDAAAEAAAACYAAAAIAAAA//////////8="/>
              </a:ext>
            </a:extLst>
          </p:cNvSpPr>
          <p:nvPr/>
        </p:nvSpPr>
        <p:spPr>
          <a:xfrm rot="21488999">
            <a:off x="391795" y="786765"/>
            <a:ext cx="9105900" cy="1191895"/>
          </a:xfrm>
          <a:prstGeom prst="rect">
            <a:avLst/>
          </a:prstGeom>
          <a:gradFill flip="none" rotWithShape="0">
            <a:gsLst>
              <a:gs pos="0">
                <a:srgbClr val="1C1C1C"/>
              </a:gs>
              <a:gs pos="100000">
                <a:srgbClr val="330033"/>
              </a:gs>
            </a:gsLst>
            <a:lin ang="5400000" scaled="0"/>
            <a:tileRect/>
          </a:gradFill>
          <a:ln w="9525" cap="flat" cmpd="sng" algn="ctr">
            <a:solidFill>
              <a:srgbClr val="FFFFFF"/>
            </a:solidFill>
            <a:prstDash val="solid"/>
            <a:headEnd type="none"/>
            <a:tailEnd type="none"/>
          </a:ln>
          <a:effectLst/>
        </p:spPr>
      </p:sp>
      <p:sp>
        <p:nvSpPr>
          <p:cNvPr id="3" name="CustomShape 2"/>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BDAwAAMAYAABA7AACvCgAAEAAAACYAAAAIAAAA//////////8="/>
              </a:ext>
            </a:extLst>
          </p:cNvSpPr>
          <p:nvPr/>
        </p:nvSpPr>
        <p:spPr>
          <a:xfrm>
            <a:off x="530225" y="1005840"/>
            <a:ext cx="9070975" cy="73088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4400" b="1">
                <a:solidFill>
                  <a:srgbClr val="FFFFFF"/>
                </a:solidFill>
              </a:rPr>
              <a:t>‘Sex Superbug Could Be ‘Worse than AIDS’</a:t>
            </a:r>
            <a:endParaRPr lang="en-us" sz="4400"/>
          </a:p>
        </p:txBody>
      </p:sp>
      <p:sp>
        <p:nvSpPr>
          <p:cNvPr id="4"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ICAgI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4"/>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ICAgI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iwAAAE+AACCLgAAEAAAACYAAAAIAAAA//////////8="/>
              </a:ext>
            </a:extLst>
          </p:cNvSpPr>
          <p:nvPr/>
        </p:nvSpPr>
        <p:spPr>
          <a:xfrm>
            <a:off x="0" y="7179310"/>
            <a:ext cx="10079355" cy="381000"/>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CNBC.com, April 30, 2013</a:t>
            </a:r>
            <a:endParaRPr lang="en-us" sz="1600"/>
          </a:p>
        </p:txBody>
      </p:sp>
      <p:pic>
        <p:nvPicPr>
          <p:cNvPr id="6"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0AsAAIcNAAAeNQAAECkAABAAAAAmAAAACAAAAP//////////"/>
              </a:ext>
            </a:extLst>
          </p:cNvPicPr>
          <p:nvPr/>
        </p:nvPicPr>
        <p:blipFill>
          <a:blip r:embed="rId4"/>
          <a:stretch>
            <a:fillRect/>
          </a:stretch>
        </p:blipFill>
        <p:spPr>
          <a:xfrm>
            <a:off x="1920240" y="2199005"/>
            <a:ext cx="6714490" cy="4476115"/>
          </a:xfrm>
          <a:prstGeom prst="rect">
            <a:avLst/>
          </a:prstGeom>
          <a:noFill/>
          <a:ln>
            <a:noFill/>
          </a:ln>
          <a:effectLst/>
        </p:spPr>
      </p:pic>
    </p:spTree>
  </p:cSld>
  <p:clrMapOvr>
    <a:masterClrMapping/>
  </p:clrMapOvr>
  <p:timing>
    <p:tnLst>
      <p:par>
        <p:cTn id="1" dur="indefinite" restart="never" nodeType="tmRoot"/>
      </p:par>
    </p:tnLst>
  </p:timing>
</p:sld>
</file>

<file path=ppt/slides/slide23.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pic>
        <p:nvPicPr>
          <p:cNvPr id="2" name="Picture1"/>
          <p:cNvPicPr>
            <a:extLst>
              <a:ext uri="smNativeData">
                <pr:smNativeData xmlns:pr="smNativeData" val="SMDATA_15_xL5KWxMAAAAlAAAAEQ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AcAAAA4AAAAAAAAAAAAAAAAAAAA////AAAAAAAAAAAAAAAAAAAAAAAAAAAAAAAAAAAAAABkAAAAZAAAAAAAAAAjAAAABAAAAGQAAAAXAAAAFAAAAAAAAAAAAAAA/38AAP9/AAAAAAAACQAAAAQAAAAAAAAADAAAABAAAAAAAAAAAAAAAAAAAAAAAAAAHgAAAGgAAAAAAAAAAAAAAAAAAAAAAAAAAAAAABAnAAAQJwAAAAAAAAAAAAAAAAAAAAAAAAAAAAAAAAAAAAAAAAAAAAAUAAAAAAAAAMDA/wAAAAAAZAAAADIAAAAAAAAAZAAAAAAAAAB/f38ACgAAAB8AAABUAAAAT4G9Bf///wEAAAAAAAAAAAAAAAAAAAAAAAAAAAAAAAAAAAAAAAAAAAAAAAJ/f38A7uzhA8zMzADAwP8Af39/AAAAAAAAAAAAAAAAAP///wAAAAAAIQAAABgAAAAUAAAA8QMAANIEAAAwPAAAUCsAABAAAAAmAAAACAAAAP//////////"/>
              </a:ext>
            </a:extLst>
          </p:cNvPicPr>
          <p:nvPr/>
        </p:nvPicPr>
        <p:blipFill>
          <a:blip r:embed="rId4"/>
          <a:stretch>
            <a:fillRect/>
          </a:stretch>
        </p:blipFill>
        <p:spPr>
          <a:xfrm>
            <a:off x="640715" y="783590"/>
            <a:ext cx="9143365" cy="6257290"/>
          </a:xfrm>
          <a:prstGeom prst="rect">
            <a:avLst/>
          </a:prstGeom>
          <a:noFill/>
          <a:ln>
            <a:noFill/>
          </a:ln>
          <a:effectLst/>
        </p:spPr>
      </p:pic>
      <p:sp>
        <p:nvSpPr>
          <p:cNvPr id="3"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IWEhIM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BBAAAWwMAAJM6AABAFwAAEAAAACYAAAAIAAAA//////////8="/>
              </a:ext>
            </a:extLst>
          </p:cNvSpPr>
          <p:nvPr/>
        </p:nvSpPr>
        <p:spPr>
          <a:xfrm rot="21509399">
            <a:off x="650875" y="545465"/>
            <a:ext cx="8870950" cy="3234055"/>
          </a:xfrm>
          <a:prstGeom prst="rect">
            <a:avLst/>
          </a:prstGeom>
          <a:noFill/>
          <a:ln>
            <a:noFill/>
          </a:ln>
          <a:effectLst/>
        </p:spPr>
        <p:txBody>
          <a:bodyPr vert="horz" wrap="square" lIns="0" tIns="0" rIns="0" bIns="0" numCol="1" anchor="ctr"/>
          <a:lstStyle/>
          <a:p>
            <a:pPr algn="ctr">
              <a:lnSpc>
                <a:spcPct val="100000"/>
              </a:lnSpc>
              <a:defRPr>
                <a:latin typeface="Arial" pitchFamily="2" charset="0"/>
                <a:ea typeface="DejaVu Sans" pitchFamily="1" charset="0"/>
                <a:cs typeface="DejaVu Sans" pitchFamily="1" charset="0"/>
              </a:defRPr>
            </a:pPr>
            <a:r>
              <a:rPr lang="en-us" sz="3600" b="1">
                <a:solidFill>
                  <a:srgbClr val="1C1C1C"/>
                </a:solidFill>
              </a:rPr>
              <a:t>Job 4</a:t>
            </a:r>
            <a:endParaRPr lang="en-us" sz="3600"/>
          </a:p>
          <a:p>
            <a:pPr algn="ctr">
              <a:lnSpc>
                <a:spcPct val="100000"/>
              </a:lnSpc>
              <a:defRPr>
                <a:latin typeface="Arial" pitchFamily="2" charset="0"/>
                <a:ea typeface="DejaVu Sans" pitchFamily="1" charset="0"/>
                <a:cs typeface="DejaVu Sans" pitchFamily="1" charset="0"/>
              </a:defRPr>
            </a:pPr>
            <a:endParaRPr lang="en-us" sz="3600"/>
          </a:p>
          <a:p>
            <a:pPr algn="r">
              <a:lnSpc>
                <a:spcPct val="100000"/>
              </a:lnSpc>
              <a:defRPr>
                <a:latin typeface="Arial" pitchFamily="2" charset="0"/>
                <a:ea typeface="DejaVu Sans" pitchFamily="1" charset="0"/>
                <a:cs typeface="DejaVu Sans" pitchFamily="1" charset="0"/>
              </a:defRPr>
            </a:pPr>
            <a:r>
              <a:rPr lang="en-us" sz="3600" b="1">
                <a:solidFill>
                  <a:srgbClr val="1C1C1C"/>
                </a:solidFill>
              </a:rPr>
              <a:t>  </a:t>
            </a:r>
            <a:r>
              <a:rPr lang="en-us" sz="2800" b="1">
                <a:solidFill>
                  <a:srgbClr val="1C1C1C"/>
                </a:solidFill>
              </a:rPr>
              <a:t>8</a:t>
            </a:r>
            <a:r>
              <a:rPr lang="en-us" sz="3600" b="1">
                <a:solidFill>
                  <a:srgbClr val="1C1C1C"/>
                </a:solidFill>
              </a:rPr>
              <a:t> Even as I have seen, they that plow iniquity, and sow wickedness,</a:t>
            </a:r>
            <a:endParaRPr lang="en-us" sz="3600"/>
          </a:p>
          <a:p>
            <a:pPr algn="r">
              <a:lnSpc>
                <a:spcPct val="100000"/>
              </a:lnSpc>
              <a:defRPr>
                <a:latin typeface="Arial" pitchFamily="2" charset="0"/>
                <a:ea typeface="DejaVu Sans" pitchFamily="1" charset="0"/>
                <a:cs typeface="DejaVu Sans" pitchFamily="1" charset="0"/>
              </a:defRPr>
            </a:pPr>
            <a:r>
              <a:rPr lang="en-us" sz="3600" b="1">
                <a:solidFill>
                  <a:srgbClr val="FFFFFF"/>
                </a:solidFill>
              </a:rPr>
              <a:t> reap the same.</a:t>
            </a:r>
            <a:endParaRPr lang="en-us" sz="3600"/>
          </a:p>
        </p:txBody>
      </p:sp>
      <p:sp>
        <p:nvSpPr>
          <p:cNvPr id="4"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EH1Lr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AAAAAAAAAAG81AAD1AQAAEAAAACYAAAAIAAAA//////////8="/>
              </a:ext>
            </a:extLst>
          </p:cNvSpPr>
          <p:nvPr/>
        </p:nvSpPr>
        <p:spPr>
          <a:xfrm>
            <a:off x="0" y="0"/>
            <a:ext cx="8686165" cy="318135"/>
          </a:xfrm>
          <a:prstGeom prst="rect">
            <a:avLst/>
          </a:prstGeom>
          <a:noFill/>
          <a:ln>
            <a:noFill/>
          </a:ln>
          <a:effectLst/>
        </p:spPr>
        <p:txBody>
          <a:bodyPr vert="horz" wrap="square" lIns="90170" tIns="45085" rIns="90170" bIns="45085" numCol="1" anchor="t"/>
          <a:lstStyle/>
          <a:p>
            <a:pPr>
              <a:lnSpc>
                <a:spcPct val="100000"/>
              </a:lnSpc>
              <a:defRPr>
                <a:latin typeface="Arial" pitchFamily="2" charset="0"/>
                <a:ea typeface="DejaVu Sans" pitchFamily="1" charset="0"/>
                <a:cs typeface="DejaVu Sans" pitchFamily="1" charset="0"/>
              </a:defRPr>
            </a:pPr>
            <a:r>
              <a:rPr lang="en-us" sz="1600" i="1">
                <a:solidFill>
                  <a:srgbClr val="FFFFFF"/>
                </a:solidFill>
              </a:rPr>
              <a:t>Free Love and the Sex Superbug</a:t>
            </a:r>
            <a:endParaRPr lang="en-us" sz="1600"/>
          </a:p>
        </p:txBody>
      </p:sp>
      <p:sp>
        <p:nvSpPr>
          <p:cNvPr id="5" name="CustomShape 3"/>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J/yH7o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5AAAAKiwAABk+AAAfLgAAEAAAACYAAAAIAAAA//////////8="/>
              </a:ext>
            </a:extLst>
          </p:cNvSpPr>
          <p:nvPr/>
        </p:nvSpPr>
        <p:spPr>
          <a:xfrm>
            <a:off x="36195" y="7179310"/>
            <a:ext cx="10058400"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 You are following in someone’s footsteps…    … and someone is following in yours.</a:t>
            </a:r>
            <a:endParaRPr lang="en-us" sz="1600"/>
          </a:p>
        </p:txBody>
      </p:sp>
    </p:spTree>
  </p:cSld>
  <p:clrMapOvr>
    <a:masterClrMapping/>
  </p:clrMapOvr>
  <p:timing>
    <p:tnLst>
      <p:par>
        <p:cTn id="1" dur="indefinite" restart="never" nodeType="tmRoot"/>
      </p:par>
    </p:tnLst>
  </p:timing>
</p:sld>
</file>

<file path=ppt/slides/slide24.xml><?xml version="1.0" encoding="utf-8"?>
<p:sld xmlns:p="http://schemas.openxmlformats.org/presentationml/2006/main" xmlns:p14="http://schemas.microsoft.com/office/powerpoint/2010/main" xmlns:r="http://schemas.openxmlformats.org/officeDocument/2006/relationships" xmlns:a="http://schemas.openxmlformats.org/drawingml/2006/main">
  <p:cSld>
    <p:bg>
      <p:bgPr>
        <a:blipFill>
          <a:blip r:embed="rId3"/>
          <a:srcRect/>
          <a:stretch/>
        </a:blipFill>
        <a:effectLst/>
      </p:bgPr>
    </p:bg>
    <p:spTree>
      <p:nvGrpSpPr>
        <p:cNvPr id="1" name=""/>
        <p:cNvGrpSpPr/>
        <p:nvPr/>
      </p:nvGrpSpPr>
      <p:grpSpPr>
        <a:xfrm>
          <a:off x="0" y="0"/>
          <a:ext cx="0" cy="0"/>
          <a:chOff x="0" y="0"/>
          <a:chExt cx="0" cy="0"/>
        </a:xfrm>
      </p:grpSpPr>
      <p:sp>
        <p:nvSpPr>
          <p:cNvPr id="2" name="CustomShape 1"/>
          <p:cNvSpPr>
            <a:extLst>
              <a:ext uri="smNativeData">
                <pr:smNativeData xmlns:pr="smNativeData" val="SMDATA_13_xL5KWx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AAAAMAAAAEAAAAAAAAAAAAAAAAAAAAAAAAAAeAAAAaAAAAAAAAAAAAAAAAAAAAAAAAAAAAAAAECcAABAnAAAAAAAAAAAAAAAAAAAAAAAAAAAAAAAAAAAAAAAAAAAAABQAAAAAAAAAwMD/AAAAAABkAAAAMgAAAAAAAABkAAAAAAAAAH9/fwAKAAAAHwAAAFQAAABPgb0F////AQAAAAAAAAAAAAAAAAAAAAAAAAAAAAAAAAAAAAAAAAAAAAAAAn9/fwDu7OEDzMzMAMDA/wB/f38AAAAAAAAAAAAAAAAAAAAAAAAAAAAhAAAAGAAAABQAAAA6AgAAvxgAAGUeAAD3LAAAEAAAACYAAAAIAAAA//////////8="/>
              </a:ext>
            </a:extLst>
          </p:cNvSpPr>
          <p:nvPr/>
        </p:nvSpPr>
        <p:spPr>
          <a:xfrm rot="21592799">
            <a:off x="361950" y="4022725"/>
            <a:ext cx="4578985" cy="3286760"/>
          </a:xfrm>
          <a:prstGeom prst="rect">
            <a:avLst/>
          </a:prstGeom>
          <a:noFill/>
          <a:ln>
            <a:noFill/>
          </a:ln>
          <a:effectLst/>
        </p:spPr>
        <p:txBody>
          <a:bodyPr vert="horz" wrap="square" lIns="0" tIns="0" rIns="0" bIns="0" numCol="1" anchor="ctr"/>
          <a:lstStyle/>
          <a:p>
            <a:pPr>
              <a:lnSpc>
                <a:spcPct val="100000"/>
              </a:lnSpc>
              <a:defRPr>
                <a:latin typeface="Arial" pitchFamily="2" charset="0"/>
                <a:ea typeface="DejaVu Sans" pitchFamily="1" charset="0"/>
                <a:cs typeface="DejaVu Sans" pitchFamily="1" charset="0"/>
              </a:defRPr>
            </a:pPr>
            <a:r>
              <a:rPr lang="en-us" sz="5400" b="1" i="1">
                <a:solidFill>
                  <a:srgbClr val="FFFFFF"/>
                </a:solidFill>
              </a:rPr>
              <a:t>Adult </a:t>
            </a:r>
            <a:endParaRPr lang="en-us" sz="5400"/>
          </a:p>
          <a:p>
            <a:pPr>
              <a:lnSpc>
                <a:spcPct val="100000"/>
              </a:lnSpc>
              <a:defRPr>
                <a:latin typeface="Arial" pitchFamily="2" charset="0"/>
                <a:ea typeface="DejaVu Sans" pitchFamily="1" charset="0"/>
                <a:cs typeface="DejaVu Sans" pitchFamily="1" charset="0"/>
              </a:defRPr>
            </a:pPr>
            <a:r>
              <a:rPr lang="en-us" sz="5400" b="1" i="1">
                <a:solidFill>
                  <a:srgbClr val="FFFFFF"/>
                </a:solidFill>
              </a:rPr>
              <a:t>Sunday School Class</a:t>
            </a:r>
            <a:endParaRPr lang="en-us" sz="5400"/>
          </a:p>
        </p:txBody>
      </p:sp>
      <p:sp>
        <p:nvSpPr>
          <p:cNvPr id="3" name="CustomShape 2"/>
          <p:cNvSpPr>
            <a:extLst>
              <a:ext uri="smNativeData">
                <pr:smNativeData xmlns:pr="smNativeData" val="SMDATA_13_xL5KWxMAAAAlAAAAZAAAAA0AAAAAjgAAAEcAAACOAAAARwAAAAAAAAAAAAAAAAAAAAEAAABQAAAAAAAAAAAA4D8AAAAAAADgPwAAAAAAAOA/AAAAAAAA4D8AAAAAAADgPwAAAAAAAOA/AAAAAAAA4D8AAAAAAADgPwAAAAAAAOA/AAAAAAAA4D8CAAAAjAAAAAEAAAADAAAAHBwcADMAMwAA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u7OEKAAAAACgAAAAoAAAAZAAAAGQAAAAAAAAAzMzMAAAAAABQAAAAUAAAAGQAAABkAAAAAAAAABcAAAAUAAAAAAAAAAAAAAD/fwAA/38AAAAAAAAJAAAABAAAAAAEAQAMAAAAEAAAAAAAAAAAAAAAAAAAAAAAAAAeAAAAaAAAAAAAAAAAAAAAAAAAAAAAAAAAAAAAECcAABAnAAAAAAAAAAAAAAAAAAAAAAAAAAAAAAAAAAAAAAAAAAAAABQAAAAAAAAAwMD/AAAAAABkAAAAMgAAAAAAAABkAAAAAAAAAH9/fwAKAAAAHwAAAFQAAAAcHBwAMwAzAAAAAAAAAAAAAAAAAAAAAAAAAAAAAAAAAAAAAAAAAAAAAAAAAn9/fwDu7OEDzMzMAMDA/wB/f38AAAAAAAAAAAAAAAAAAAAAAAAAAAAhAAAAGAAAABQAAAAAAAAAkAAAAAE+AACFAgAAEAAAACYAAAAIAAAA//////////8="/>
              </a:ext>
            </a:extLst>
          </p:cNvSpPr>
          <p:nvPr/>
        </p:nvSpPr>
        <p:spPr>
          <a:xfrm>
            <a:off x="0" y="91440"/>
            <a:ext cx="10079355" cy="318135"/>
          </a:xfrm>
          <a:prstGeom prst="rect">
            <a:avLst/>
          </a:prstGeom>
          <a:gradFill flip="none" rotWithShape="0">
            <a:gsLst>
              <a:gs pos="0">
                <a:srgbClr val="1C1C1C"/>
              </a:gs>
              <a:gs pos="100000">
                <a:srgbClr val="330033"/>
              </a:gs>
            </a:gsLst>
            <a:lin ang="5400000" scaled="0"/>
            <a:tileRect/>
          </a:gradFill>
          <a:ln>
            <a:noFill/>
          </a:ln>
          <a:effectLst/>
        </p:spPr>
        <p:txBody>
          <a:bodyPr vert="horz" wrap="square" lIns="90170" tIns="45085" rIns="90170" bIns="45085" numCol="1" anchor="t"/>
          <a:lstStyle/>
          <a:p>
            <a:pPr algn="r">
              <a:lnSpc>
                <a:spcPct val="100000"/>
              </a:lnSpc>
              <a:defRPr>
                <a:latin typeface="Arial" pitchFamily="2" charset="0"/>
                <a:ea typeface="DejaVu Sans" pitchFamily="1" charset="0"/>
                <a:cs typeface="DejaVu Sans" pitchFamily="1" charset="0"/>
              </a:defRPr>
            </a:pPr>
            <a:r>
              <a:rPr lang="en-us" sz="1600" b="1" i="1">
                <a:solidFill>
                  <a:srgbClr val="FFFFFF"/>
                </a:solidFill>
              </a:rPr>
              <a:t>Sunday, July 15</a:t>
            </a:r>
            <a:r>
              <a:rPr lang="en-us" sz="1600" b="1" i="1" baseline="100000">
                <a:solidFill>
                  <a:srgbClr val="FFFFFF"/>
                </a:solidFill>
              </a:rPr>
              <a:t>th</a:t>
            </a:r>
            <a:r>
              <a:rPr lang="en-us" sz="1600" b="1" i="1">
                <a:solidFill>
                  <a:srgbClr val="FFFFFF"/>
                </a:solidFill>
              </a:rPr>
              <a:t>, 2018</a:t>
            </a:r>
            <a:endParaRPr lang="en-us" sz="16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on">
  <a:themeElements>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tion">
      <a:majorFont>
        <a:latin typeface="Cambria"/>
        <a:ea typeface=""/>
        <a:cs typeface=""/>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a:themeElements>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tion">
      <a:majorFont>
        <a:latin typeface="Cambria"/>
        <a:ea typeface=""/>
        <a:cs typeface=""/>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 Lesson Template v2.1</dc:title>
  <dc:subject/>
  <dc:creator>jastombaugh </dc:creator>
  <cp:keywords/>
  <dc:description/>
  <cp:lastModifiedBy>jastombaugh</cp:lastModifiedBy>
  <cp:revision>0</cp:revision>
  <dcterms:created xsi:type="dcterms:W3CDTF">2018-05-05T20:07:08Z</dcterms:created>
  <dcterms:modified xsi:type="dcterms:W3CDTF">2018-07-15T03:25:56Z</dcterms:modified>
</cp:coreProperties>
</file>